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  <p:sldMasterId id="2147483707" r:id="rId3"/>
  </p:sldMasterIdLst>
  <p:notesMasterIdLst>
    <p:notesMasterId r:id="rId16"/>
  </p:notesMasterIdLst>
  <p:sldIdLst>
    <p:sldId id="279" r:id="rId4"/>
    <p:sldId id="283" r:id="rId5"/>
    <p:sldId id="267" r:id="rId6"/>
    <p:sldId id="274" r:id="rId7"/>
    <p:sldId id="265" r:id="rId8"/>
    <p:sldId id="268" r:id="rId9"/>
    <p:sldId id="269" r:id="rId10"/>
    <p:sldId id="270" r:id="rId11"/>
    <p:sldId id="276" r:id="rId12"/>
    <p:sldId id="280" r:id="rId13"/>
    <p:sldId id="282" r:id="rId14"/>
    <p:sldId id="281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шняков Дмитрий Александрович" initials="ВДА" lastIdx="3" clrIdx="0">
    <p:extLst>
      <p:ext uri="{19B8F6BF-5375-455C-9EA6-DF929625EA0E}">
        <p15:presenceInfo xmlns:p15="http://schemas.microsoft.com/office/powerpoint/2012/main" userId="S-1-5-21-299502267-412668190-725345543-492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BCB"/>
    <a:srgbClr val="5BC4D5"/>
    <a:srgbClr val="005FB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971" autoAdjust="0"/>
  </p:normalViewPr>
  <p:slideViewPr>
    <p:cSldViewPr snapToGrid="0">
      <p:cViewPr varScale="1">
        <p:scale>
          <a:sx n="105" d="100"/>
          <a:sy n="105" d="100"/>
        </p:scale>
        <p:origin x="9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F287D-7022-4F2E-B474-7519FB976EB6}" type="datetimeFigureOut">
              <a:rPr lang="ru-RU" smtClean="0"/>
              <a:t>30.10.2021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80836-AA93-44EB-95CE-909014B755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00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EBA78-7D2A-4996-A40D-1388686C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D980B7-23AF-4E39-926F-1CA6BCB3E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7B236-DD83-4DCF-A6E6-90857C8C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FB8B-92CF-4E95-B001-81D76F4083ED}" type="datetime1">
              <a:rPr lang="ru-RU" smtClean="0"/>
              <a:t>30.10.2021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34112-06D4-4C62-A315-B148DC19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7130E-D1F0-4DD9-99B2-47804A7E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6CC5-5107-4AB5-ADC5-B91D0E541E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7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4B2A5-48B6-4126-978F-E31D279E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E2734C-9B8B-4FCF-AB25-9185EC4F9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9BE2CB-08E4-4F7F-8395-F68EA111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2DFD-13C3-47D8-9B23-3F2604DC354E}" type="datetime1">
              <a:rPr lang="ru-RU" smtClean="0"/>
              <a:t>30.10.2021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94C990-7C73-46E8-8BFF-92298F42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1DA334-50BC-46D1-AF2E-FCCC0927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6CC5-5107-4AB5-ADC5-B91D0E541E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08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212365-5F28-49E4-97B5-764C02A53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A72965-C67C-499B-BD34-0AC40D2DC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E463A2-4709-41C9-9B65-DF6DD7076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11A-80F7-4921-AF07-3BA6140D528A}" type="datetime1">
              <a:rPr lang="ru-RU" smtClean="0"/>
              <a:t>30.10.2021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8402E-A83F-4CCF-B502-2F38282A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4F7F02-9663-4FB8-90F6-50E45162B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6CC5-5107-4AB5-ADC5-B91D0E541E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356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введе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3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sz="1800" noProof="0" dirty="0">
              <a:solidFill>
                <a:schemeClr val="tx1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10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70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70" y="3708117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1"/>
            <a:ext cx="88118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55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5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Полилиния: Фигура 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sz="1800" noProof="0" dirty="0"/>
          </a:p>
        </p:txBody>
      </p:sp>
      <p:sp>
        <p:nvSpPr>
          <p:cNvPr id="276" name="Полилиния: Фигура 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0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sz="1800" noProof="0" dirty="0"/>
          </a:p>
        </p:txBody>
      </p:sp>
      <p:sp>
        <p:nvSpPr>
          <p:cNvPr id="143" name="Полилиния: Фигура 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3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163" name="Полилиния: Фигура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187" name="Полилиния: Фигура 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242" name="Полилиния: Фигура 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274" name="Полилиния: фигура 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6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9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5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5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8" name="Рисунок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9" name="Рисунок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0" name="Рисунок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1" name="Рисунок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85861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9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8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7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2" name="Рисунок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6" name="Текст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02821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3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ZA" sz="1800" dirty="0">
              <a:solidFill>
                <a:schemeClr val="tx1"/>
              </a:solidFill>
            </a:endParaRP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1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sz="180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3" y="2176929"/>
            <a:ext cx="2031891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sz="1800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sz="1800" dirty="0"/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35" name="Рисунок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36" name="Рисунок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70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"/>
              <a:t>Заголовок слайда</a:t>
            </a:r>
            <a:endParaRPr lang="en-Z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70" y="3708117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Z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1"/>
            <a:ext cx="88118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6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4 X, вариант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: Фигура 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3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sz="1800" noProof="0" dirty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5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6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7"/>
            <a:ext cx="2026279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33" name="Рисунок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7" name="Рисунок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5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8" name="Рисунок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70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52" name="Подзаголовок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70" y="3708117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1"/>
            <a:ext cx="88118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13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sz="1800" noProof="0" dirty="0"/>
          </a:p>
        </p:txBody>
      </p:sp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30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1"/>
            <a:ext cx="881187" cy="3399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Рисунок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свое изображение экрана</a:t>
            </a:r>
          </a:p>
        </p:txBody>
      </p:sp>
    </p:spTree>
    <p:extLst>
      <p:ext uri="{BB962C8B-B14F-4D97-AF65-F5344CB8AC3E}">
        <p14:creationId xmlns:p14="http://schemas.microsoft.com/office/powerpoint/2010/main" val="2949545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1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9" y="3314507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1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1" y="3314701"/>
            <a:ext cx="3069500" cy="305119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7226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9"/>
            <a:ext cx="3112535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5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3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9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60" y="1425983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30" y="1593152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9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9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2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7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192" name="Группа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1" y="2916193"/>
            <a:ext cx="449973" cy="1657292"/>
            <a:chOff x="7999730" y="2916193"/>
            <a:chExt cx="449973" cy="1657292"/>
          </a:xfrm>
        </p:grpSpPr>
        <p:sp>
          <p:nvSpPr>
            <p:cNvPr id="179" name="Полилиния: Фигура 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800" noProof="0" dirty="0"/>
            </a:p>
          </p:txBody>
        </p:sp>
        <p:grpSp>
          <p:nvGrpSpPr>
            <p:cNvPr id="182" name="Группа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Полилиния: Фигура 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sz="1800" noProof="0" dirty="0"/>
              </a:p>
            </p:txBody>
          </p:sp>
          <p:sp>
            <p:nvSpPr>
              <p:cNvPr id="184" name="Полилиния: Фигура 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sz="1800" noProof="0" dirty="0"/>
              </a:p>
            </p:txBody>
          </p:sp>
          <p:sp>
            <p:nvSpPr>
              <p:cNvPr id="185" name="Полилиния: Фигура 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sz="1800" noProof="0" dirty="0"/>
              </a:p>
            </p:txBody>
          </p:sp>
          <p:sp>
            <p:nvSpPr>
              <p:cNvPr id="186" name="Полилиния: Фигура 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sz="1800" noProof="0" dirty="0"/>
              </a:p>
            </p:txBody>
          </p:sp>
          <p:sp>
            <p:nvSpPr>
              <p:cNvPr id="187" name="Полилиния: Фигура 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sz="1800" noProof="0" dirty="0"/>
              </a:p>
            </p:txBody>
          </p:sp>
          <p:sp>
            <p:nvSpPr>
              <p:cNvPr id="188" name="Полилиния: Фигура 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sz="1800" noProof="0" dirty="0"/>
              </a:p>
            </p:txBody>
          </p:sp>
          <p:sp>
            <p:nvSpPr>
              <p:cNvPr id="189" name="Полилиния: Фигура 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sz="1800" noProof="0" dirty="0"/>
              </a:p>
            </p:txBody>
          </p:sp>
          <p:sp>
            <p:nvSpPr>
              <p:cNvPr id="190" name="Полилиния: Фигура 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sz="1800" noProof="0" dirty="0"/>
              </a:p>
            </p:txBody>
          </p:sp>
          <p:sp>
            <p:nvSpPr>
              <p:cNvPr id="191" name="Полилиния: Фигура 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sz="1800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932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CC0FE-3027-463D-ABF5-BC29123D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AD12F-B2AA-4F44-911E-A761C2B99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BE5B22-AF44-47C1-ABBC-517660E3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1506-C45B-4904-8F3E-D651510B80BC}" type="datetime1">
              <a:rPr lang="ru-RU" smtClean="0"/>
              <a:t>30.10.2021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683772-C67B-40FE-A957-5C62BD56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E678CD-B3E8-492B-8CAA-4D882274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6CC5-5107-4AB5-ADC5-B91D0E541E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278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3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2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45515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1" cy="7509123"/>
            <a:chOff x="-731331" y="-1"/>
            <a:chExt cx="8994070" cy="7509123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sz="1800" noProof="0" dirty="0"/>
            </a:p>
          </p:txBody>
        </p:sp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sz="1800" noProof="0" dirty="0"/>
            </a:p>
          </p:txBody>
        </p:sp>
      </p:grp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8" name="Объект 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3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2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26" name="Стрелка: Правая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31"/>
            <a:ext cx="374651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29" name="Стрелка: Правая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31"/>
            <a:ext cx="374651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</p:spTree>
    <p:extLst>
      <p:ext uri="{BB962C8B-B14F-4D97-AF65-F5344CB8AC3E}">
        <p14:creationId xmlns:p14="http://schemas.microsoft.com/office/powerpoint/2010/main" val="1931519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 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2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7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4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1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4" y="2190752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41" name="Текст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3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месяц, год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62508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sz="1800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0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sz="1800" noProof="0" dirty="0"/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4" y="1952049"/>
            <a:ext cx="1452551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8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2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3557686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4452775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1" y="4082175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8" y="3557686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8" y="4452775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8" y="4082175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6" y="3557686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6" y="4452775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6" y="4082175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32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38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5" y="-1"/>
            <a:ext cx="8994071" cy="7509123"/>
            <a:chOff x="-731331" y="-1"/>
            <a:chExt cx="8994070" cy="7509123"/>
          </a:xfrm>
        </p:grpSpPr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sz="1800" noProof="0" dirty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sz="1800" noProof="0" dirty="0"/>
            </a:p>
          </p:txBody>
        </p:sp>
      </p:grp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1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4" y="4023015"/>
            <a:ext cx="1215023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5" name="Рисунок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6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4" name="Рисунок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5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1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2" name="Рисунок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1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32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46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 с фотографией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sz="18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3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09" y="1641061"/>
            <a:ext cx="4793715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 </a:t>
            </a:r>
            <a:br>
              <a:rPr lang="ru-RU" noProof="0"/>
            </a:br>
            <a:r>
              <a:rPr lang="ru-RU" noProof="0"/>
              <a:t>вам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10" y="3884813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Полное имя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10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10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Электронная почта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3" y="5063711"/>
            <a:ext cx="4305583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Веб-сайт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1"/>
            <a:ext cx="88118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sz="1800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3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3" y="5428425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750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фотографией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3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3" y="5428425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3037133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фотографией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sz="1800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2"/>
            <a:ext cx="4793715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5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4"/>
            <a:ext cx="5652867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800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4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3501628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6618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441D0-4028-4FC3-827B-BF7424F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0AF954-B26E-4CD9-8736-F24BA3371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5F0478-B533-4280-9806-037EDE3C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DF18-2800-4EAC-9A2E-03C3C4E6F412}" type="datetime1">
              <a:rPr lang="ru-RU" smtClean="0"/>
              <a:t>30.10.2021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C8A3D9-4C67-41B0-B655-6E4060A1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8EF40-6488-4599-8C1B-C580D343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6CC5-5107-4AB5-ADC5-B91D0E541E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177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7"/>
            <a:ext cx="5508000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 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6243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7"/>
            <a:ext cx="5508000" cy="46069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7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0264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94602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7510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2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sz="1800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sz="1800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3" y="360001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1"/>
            <a:ext cx="4186800" cy="3400227"/>
          </a:xfrm>
        </p:spPr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6282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2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sz="1800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sz="1800" noProof="0" dirty="0"/>
          </a:p>
        </p:txBody>
      </p:sp>
      <p:sp>
        <p:nvSpPr>
          <p:cNvPr id="3" name="Рисунок 2" descr="Изображение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2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Текст 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60001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29940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4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 dirty="0"/>
              <a:t>Вставка рисунка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1" y="1374278"/>
            <a:ext cx="7324427" cy="3883523"/>
            <a:chOff x="252031" y="-22763"/>
            <a:chExt cx="7324426" cy="726996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noProof="0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1800" noProof="0" dirty="0"/>
                <a:t>2</a:t>
              </a:r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r>
                <a:rPr lang="ru-RU" sz="1800" noProof="0" dirty="0"/>
                <a:t>+</a:t>
              </a:r>
            </a:p>
            <a:p>
              <a:pPr algn="ctr" rtl="0"/>
              <a:endParaRPr lang="ru-RU" sz="1800" noProof="0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9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48151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44C8ED9-0534-4EC5-8080-49DFF65B3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3" cy="1189038"/>
          </a:xfrm>
        </p:spPr>
        <p:txBody>
          <a:bodyPr rtlCol="0">
            <a:normAutofit/>
          </a:bodyPr>
          <a:lstStyle>
            <a:lvl1pPr algn="ctr">
              <a:defRPr sz="3600" b="1" spc="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70" y="6468305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ru-RU" sz="1200" noProof="0" smtClean="0">
                <a:solidFill>
                  <a:srgbClr val="2F3342"/>
                </a:solidFill>
              </a:rPr>
              <a:pPr/>
              <a:t>‹#›</a:t>
            </a:fld>
            <a:endParaRPr lang="ru-RU" sz="1200" noProof="0" dirty="0">
              <a:solidFill>
                <a:srgbClr val="2F3342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1" name="Прямоугольник 10" descr="Контрастный блок со открытым квадратом">
            <a:extLst>
              <a:ext uri="{FF2B5EF4-FFF2-40B4-BE49-F238E27FC236}">
                <a16:creationId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8" y="972459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5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00" noProof="0" dirty="0"/>
              <a:t>2</a:t>
            </a:r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r>
              <a:rPr lang="ru-RU" sz="1800" noProof="0" dirty="0"/>
              <a:t>+</a:t>
            </a:r>
          </a:p>
          <a:p>
            <a:pPr algn="ctr" rtl="0"/>
            <a:endParaRPr lang="ru-RU" sz="1800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B5B32411-640A-47B5-9A67-FED6430E9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89038"/>
            <a:ext cx="10939668" cy="4834129"/>
          </a:xfrm>
          <a:solidFill>
            <a:schemeClr val="bg1"/>
          </a:solidFill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12194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30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5" y="1676400"/>
            <a:ext cx="5196241" cy="3352800"/>
          </a:xfrm>
        </p:spPr>
        <p:txBody>
          <a:bodyPr rtlCol="0"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6" y="365125"/>
            <a:ext cx="4114801" cy="58118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pic>
        <p:nvPicPr>
          <p:cNvPr id="11" name="Графический объект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9" y="1088572"/>
            <a:ext cx="4572000" cy="4572000"/>
          </a:xfrm>
          <a:prstGeom prst="rect">
            <a:avLst/>
          </a:prstGeom>
        </p:spPr>
      </p:pic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75133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 dirty="0"/>
              <a:t>Вставка рисунка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7" cy="5768636"/>
            <a:chOff x="883522" y="408327"/>
            <a:chExt cx="5276606" cy="5768636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1800" noProof="0" dirty="0"/>
                <a:t>2</a:t>
              </a:r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r>
                <a:rPr lang="ru-RU" sz="1800" noProof="0" dirty="0"/>
                <a:t>+</a:t>
              </a:r>
            </a:p>
            <a:p>
              <a:pPr algn="ctr" rtl="0"/>
              <a:endParaRPr lang="ru-RU" sz="1800" noProof="0" dirty="0"/>
            </a:p>
          </p:txBody>
        </p:sp>
        <p:pic>
          <p:nvPicPr>
            <p:cNvPr id="15" name="Графический объект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1800" noProof="0" dirty="0"/>
                <a:t>2</a:t>
              </a:r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r>
                <a:rPr lang="ru-RU" sz="1800" noProof="0" dirty="0"/>
                <a:t>+</a:t>
              </a:r>
            </a:p>
            <a:p>
              <a:pPr algn="ctr" rtl="0"/>
              <a:endParaRPr lang="ru-RU" sz="1800" noProof="0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501775"/>
            <a:ext cx="4351911" cy="2384466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3"/>
            <a:ext cx="4351911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A26DCC3-B99B-481C-AC63-F17D5215D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13234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34418-1323-49BF-A2B8-D3C07A59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385E07-B3C1-4315-8CA7-DE3C59D0E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4EF421-6F6B-461C-84C3-EF828233F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5DF427-2F96-4D38-A3BC-A7440DFB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169C-A2DE-4645-88CA-F425D706967F}" type="datetime1">
              <a:rPr lang="ru-RU" smtClean="0"/>
              <a:t>30.10.2021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7B3853-D31E-48A7-A80E-761AEC02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A88089-EB91-4C63-B270-8A12A321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6CC5-5107-4AB5-ADC5-B91D0E541E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5238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4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 dirty="0"/>
              <a:t>Вставка рисунка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1" y="451189"/>
            <a:ext cx="5276607" cy="5768636"/>
            <a:chOff x="883522" y="408327"/>
            <a:chExt cx="5276606" cy="576863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1800" noProof="0" dirty="0"/>
                <a:t>2</a:t>
              </a:r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r>
                <a:rPr lang="ru-RU" sz="1800" noProof="0" dirty="0"/>
                <a:t>+</a:t>
              </a:r>
            </a:p>
            <a:p>
              <a:pPr algn="ctr" rtl="0"/>
              <a:endParaRPr lang="ru-RU" sz="1800" noProof="0" dirty="0"/>
            </a:p>
          </p:txBody>
        </p:sp>
        <p:pic>
          <p:nvPicPr>
            <p:cNvPr id="17" name="Графический объект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1800" noProof="0" dirty="0"/>
                <a:t>2</a:t>
              </a:r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r>
                <a:rPr lang="ru-RU" sz="1800" noProof="0" dirty="0"/>
                <a:t>+</a:t>
              </a:r>
            </a:p>
            <a:p>
              <a:pPr algn="ctr" rtl="0"/>
              <a:endParaRPr lang="ru-RU" sz="1800" noProof="0" dirty="0"/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7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7"/>
            <a:ext cx="4351911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1999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5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00" noProof="0" dirty="0"/>
              <a:t>2</a:t>
            </a:r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r>
              <a:rPr lang="ru-RU" sz="1800" noProof="0" dirty="0"/>
              <a:t>+</a:t>
            </a:r>
          </a:p>
          <a:p>
            <a:pPr algn="ctr" rtl="0"/>
            <a:endParaRPr lang="ru-RU" sz="1800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3" y="1061132"/>
            <a:ext cx="3464717" cy="823912"/>
          </a:xfrm>
          <a:ln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3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 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Объект 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5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00" noProof="0" dirty="0"/>
              <a:t>2</a:t>
            </a:r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r>
              <a:rPr lang="ru-RU" sz="1800" noProof="0" dirty="0"/>
              <a:t>+</a:t>
            </a:r>
          </a:p>
          <a:p>
            <a:pPr algn="ctr" rtl="0"/>
            <a:endParaRPr lang="ru-RU" sz="1800" noProof="0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4" y="489291"/>
            <a:ext cx="2873833" cy="592092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5" y="0"/>
            <a:ext cx="3605999" cy="1188720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63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 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1" y="0"/>
            <a:ext cx="5464629" cy="6858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5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00" noProof="0" dirty="0"/>
              <a:t>2</a:t>
            </a:r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r>
              <a:rPr lang="ru-RU" sz="1800" noProof="0" dirty="0"/>
              <a:t>+</a:t>
            </a:r>
          </a:p>
          <a:p>
            <a:pPr algn="ctr" rtl="0"/>
            <a:endParaRPr lang="ru-RU" sz="1800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5" y="1480457"/>
            <a:ext cx="5138057" cy="587876"/>
          </a:xfrm>
        </p:spPr>
        <p:txBody>
          <a:bodyPr rtlCol="0"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5" y="2546853"/>
            <a:ext cx="5138057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5" y="2095549"/>
            <a:ext cx="4958100" cy="365125"/>
          </a:xfrm>
        </p:spPr>
        <p:txBody>
          <a:bodyPr rtlCol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915201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3">
            <a:extLst>
              <a:ext uri="{FF2B5EF4-FFF2-40B4-BE49-F238E27FC236}">
                <a16:creationId xmlns:a16="http://schemas.microsoft.com/office/drawing/2014/main" id="{0CBD5E02-927B-4DF7-8968-617C1C8F0F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24988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 dirty="0"/>
              <a:t>Вставка рисунка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 flipH="1">
            <a:off x="4115985" y="252563"/>
            <a:ext cx="7433283" cy="5995838"/>
            <a:chOff x="252031" y="391887"/>
            <a:chExt cx="7433283" cy="621574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noProof="0" dirty="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1800" noProof="0" dirty="0"/>
                <a:t>2</a:t>
              </a:r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r>
                <a:rPr lang="ru-RU" sz="1800" noProof="0" dirty="0"/>
                <a:t>+</a:t>
              </a:r>
            </a:p>
            <a:p>
              <a:pPr algn="ctr" rtl="0"/>
              <a:endParaRPr lang="ru-RU" sz="1800" noProof="0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540" y="916442"/>
            <a:ext cx="6117771" cy="573989"/>
          </a:xfrm>
        </p:spPr>
        <p:txBody>
          <a:bodyPr lIns="0" rIns="0" rtlCol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ОБРАЗЕЦ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40" y="1962673"/>
            <a:ext cx="6117771" cy="3676128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35811" y="1555002"/>
            <a:ext cx="6076915" cy="407670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F3FF75-3EF1-4F7E-9040-8B957B4D27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823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1" y="1374278"/>
            <a:ext cx="7324427" cy="3883523"/>
            <a:chOff x="252031" y="-22763"/>
            <a:chExt cx="7324426" cy="726996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1800" noProof="0" dirty="0"/>
                <a:t>2</a:t>
              </a:r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r>
                <a:rPr lang="ru-RU" sz="1800" noProof="0" dirty="0"/>
                <a:t>+</a:t>
              </a:r>
            </a:p>
            <a:p>
              <a:pPr algn="ctr" rtl="0"/>
              <a:endParaRPr lang="ru-RU" sz="1800" noProof="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noProof="0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9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48085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1" y="451189"/>
            <a:ext cx="5276607" cy="5768636"/>
            <a:chOff x="883522" y="408327"/>
            <a:chExt cx="5276606" cy="576863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1800" noProof="0" dirty="0"/>
                <a:t>2</a:t>
              </a:r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r>
                <a:rPr lang="ru-RU" sz="1800" noProof="0" dirty="0"/>
                <a:t>+</a:t>
              </a:r>
            </a:p>
            <a:p>
              <a:pPr algn="ctr" rtl="0"/>
              <a:endParaRPr lang="ru-RU" sz="1800" noProof="0" dirty="0"/>
            </a:p>
          </p:txBody>
        </p:sp>
        <p:pic>
          <p:nvPicPr>
            <p:cNvPr id="17" name="Графический объект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1800" noProof="0" dirty="0"/>
                <a:t>2</a:t>
              </a:r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endParaRPr lang="ru-RU" sz="1800" noProof="0" dirty="0"/>
            </a:p>
            <a:p>
              <a:pPr algn="ctr" rtl="0"/>
              <a:r>
                <a:rPr lang="ru-RU" sz="1800" noProof="0" dirty="0"/>
                <a:t>+</a:t>
              </a:r>
            </a:p>
            <a:p>
              <a:pPr algn="ctr" rtl="0"/>
              <a:endParaRPr lang="ru-RU" sz="1800" noProof="0" dirty="0"/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7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5" y="4127457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 rtl="0"/>
            <a:r>
              <a:rPr lang="ru-RU" noProof="0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5012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3" y="1061132"/>
            <a:ext cx="3464717" cy="823912"/>
          </a:xfrm>
          <a:ln>
            <a:noFill/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5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00" noProof="0" dirty="0"/>
              <a:t>2</a:t>
            </a:r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r>
              <a:rPr lang="ru-RU" sz="1800" noProof="0" dirty="0"/>
              <a:t>+</a:t>
            </a:r>
          </a:p>
          <a:p>
            <a:pPr algn="ctr" rtl="0"/>
            <a:endParaRPr lang="ru-RU" sz="1800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5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5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00" noProof="0" dirty="0"/>
              <a:t>2</a:t>
            </a:r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r>
              <a:rPr lang="ru-RU" sz="1800" noProof="0" dirty="0"/>
              <a:t>+</a:t>
            </a:r>
          </a:p>
          <a:p>
            <a:pPr algn="ctr" rtl="0"/>
            <a:endParaRPr lang="ru-RU" sz="1800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2" y="447791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00" noProof="0" dirty="0"/>
              <a:t>2</a:t>
            </a:r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r>
              <a:rPr lang="ru-RU" sz="1800" noProof="0" dirty="0"/>
              <a:t>+</a:t>
            </a:r>
          </a:p>
          <a:p>
            <a:pPr algn="ctr" rtl="0"/>
            <a:endParaRPr lang="ru-RU" sz="1800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Текст 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7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 rtl="0"/>
            <a:r>
              <a:rPr lang="ru-RU" noProof="0"/>
              <a:t>Образец текста</a:t>
            </a:r>
          </a:p>
        </p:txBody>
      </p:sp>
      <p:sp>
        <p:nvSpPr>
          <p:cNvPr id="16" name="Объект 5">
            <a:extLst>
              <a:ext uri="{FF2B5EF4-FFF2-40B4-BE49-F238E27FC236}">
                <a16:creationId xmlns:a16="http://schemas.microsoft.com/office/drawing/2014/main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6" y="2108201"/>
            <a:ext cx="3464721" cy="3684588"/>
          </a:xfrm>
        </p:spPr>
        <p:txBody>
          <a:bodyPr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3" y="2108201"/>
            <a:ext cx="3464717" cy="3684588"/>
          </a:xfrm>
        </p:spPr>
        <p:txBody>
          <a:bodyPr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942469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5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00" noProof="0" dirty="0"/>
              <a:t>2</a:t>
            </a:r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r>
              <a:rPr lang="ru-RU" sz="1800" noProof="0" dirty="0"/>
              <a:t>+</a:t>
            </a:r>
          </a:p>
          <a:p>
            <a:pPr algn="ctr" rtl="0"/>
            <a:endParaRPr lang="ru-RU" sz="1800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5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5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00" noProof="0" dirty="0"/>
              <a:t>2</a:t>
            </a:r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r>
              <a:rPr lang="ru-RU" sz="1800" noProof="0" dirty="0"/>
              <a:t>+</a:t>
            </a:r>
          </a:p>
          <a:p>
            <a:pPr algn="ctr" rtl="0"/>
            <a:endParaRPr lang="ru-RU" sz="1800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2" y="447791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00" noProof="0" dirty="0"/>
              <a:t>2</a:t>
            </a:r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r>
              <a:rPr lang="ru-RU" sz="1800" noProof="0" dirty="0"/>
              <a:t>+</a:t>
            </a:r>
          </a:p>
          <a:p>
            <a:pPr algn="ctr" rtl="0"/>
            <a:endParaRPr lang="ru-RU" sz="1800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1" y="1431588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ru-RU" noProof="0"/>
              <a:t>Образец текста</a:t>
            </a:r>
          </a:p>
          <a:p>
            <a:pPr lvl="1" rtl="0">
              <a:lnSpc>
                <a:spcPct val="150000"/>
              </a:lnSpc>
            </a:pPr>
            <a:r>
              <a:rPr lang="ru-RU" noProof="0"/>
              <a:t>Второй уровень</a:t>
            </a:r>
          </a:p>
          <a:p>
            <a:pPr lvl="2" rtl="0">
              <a:lnSpc>
                <a:spcPct val="150000"/>
              </a:lnSpc>
            </a:pPr>
            <a:r>
              <a:rPr lang="ru-RU" noProof="0"/>
              <a:t>Третий уровень</a:t>
            </a:r>
          </a:p>
          <a:p>
            <a:pPr lvl="3" rtl="0">
              <a:lnSpc>
                <a:spcPct val="150000"/>
              </a:lnSpc>
            </a:pPr>
            <a:r>
              <a:rPr lang="ru-RU" noProof="0"/>
              <a:t>Четвертый уровень</a:t>
            </a:r>
          </a:p>
          <a:p>
            <a:pPr lvl="4" rtl="0">
              <a:lnSpc>
                <a:spcPct val="150000"/>
              </a:lnSpc>
            </a:pPr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3" y="1431588"/>
            <a:ext cx="3467107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ru-RU" noProof="0"/>
              <a:t>Образец текста</a:t>
            </a:r>
          </a:p>
          <a:p>
            <a:pPr lvl="1" rtl="0">
              <a:lnSpc>
                <a:spcPct val="150000"/>
              </a:lnSpc>
            </a:pPr>
            <a:r>
              <a:rPr lang="ru-RU" noProof="0"/>
              <a:t>Второй уровень</a:t>
            </a:r>
          </a:p>
          <a:p>
            <a:pPr lvl="2" rtl="0">
              <a:lnSpc>
                <a:spcPct val="150000"/>
              </a:lnSpc>
            </a:pPr>
            <a:r>
              <a:rPr lang="ru-RU" noProof="0"/>
              <a:t>Третий уровень</a:t>
            </a:r>
          </a:p>
          <a:p>
            <a:pPr lvl="3" rtl="0">
              <a:lnSpc>
                <a:spcPct val="150000"/>
              </a:lnSpc>
            </a:pPr>
            <a:r>
              <a:rPr lang="ru-RU" noProof="0"/>
              <a:t>Четвертый уровень</a:t>
            </a:r>
          </a:p>
          <a:p>
            <a:pPr lvl="4" rtl="0">
              <a:lnSpc>
                <a:spcPct val="150000"/>
              </a:lnSpc>
            </a:pPr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98790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15BFBAA-B5F1-4F95-8C05-5E30A7076BD7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00" noProof="0" dirty="0"/>
              <a:t>2</a:t>
            </a:r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r>
              <a:rPr lang="ru-RU" sz="1800" noProof="0" dirty="0"/>
              <a:t>+</a:t>
            </a:r>
          </a:p>
          <a:p>
            <a:pPr algn="ctr" rtl="0"/>
            <a:endParaRPr lang="ru-RU" sz="1800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31"/>
            <a:ext cx="5326023" cy="5273221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1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2" y="435124"/>
            <a:ext cx="5134751" cy="5965370"/>
            <a:chOff x="252031" y="391887"/>
            <a:chExt cx="7433283" cy="5965370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noProof="0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noProof="0" dirty="0"/>
            </a:p>
          </p:txBody>
        </p:sp>
      </p:grpSp>
      <p:sp>
        <p:nvSpPr>
          <p:cNvPr id="4" name="Текст 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2" y="2546853"/>
            <a:ext cx="4101084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1480457"/>
            <a:ext cx="4101084" cy="979308"/>
          </a:xfrm>
        </p:spPr>
        <p:txBody>
          <a:bodyPr rtlCol="0"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16E8B30-475D-4275-8DC2-14C98F2F9B76}"/>
              </a:ext>
            </a:extLst>
          </p:cNvPr>
          <p:cNvSpPr/>
          <p:nvPr userDrawn="1"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" sz="1800"/>
              <a:t>2</a:t>
            </a:r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endParaRPr lang="en-US" sz="1800" dirty="0"/>
          </a:p>
          <a:p>
            <a:pPr algn="ctr" rtl="0"/>
            <a:r>
              <a:rPr lang="ru" sz="1800"/>
              <a:t>+</a:t>
            </a:r>
          </a:p>
          <a:p>
            <a:pPr algn="ctr" rt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51379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рупное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FCC97-4D8C-465A-B732-7E27224A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525FF-6103-4229-A91A-8A994A9C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F2F4E1C-EABB-45F0-8593-E3E22109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9249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FD380-058F-4868-8AF7-6262A0FF9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1FCDBD-61C8-4CA9-B69C-6C262AA3C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A526B4-5091-451C-8D6A-FB6CD55A6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AAF166-F37E-4443-B250-CBFD57D07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825D70-8CD3-475C-BB74-32647F0D5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6F519-6404-4668-A344-3783186E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7195-ED0D-4487-88FF-4C58208774F6}" type="datetime1">
              <a:rPr lang="ru-RU" smtClean="0"/>
              <a:t>30.10.2021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4CD83A-0E0D-4BD8-A818-427E6F42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0F0149-F2F1-4FC8-81A1-21001342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6CC5-5107-4AB5-ADC5-B91D0E541E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4676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70" y="6468305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ru-RU" sz="1200" noProof="0" smtClean="0">
                <a:solidFill>
                  <a:srgbClr val="2F3342"/>
                </a:solidFill>
              </a:rPr>
              <a:pPr/>
              <a:t>‹#›</a:t>
            </a:fld>
            <a:endParaRPr lang="ru-RU" sz="1200" noProof="0" dirty="0">
              <a:solidFill>
                <a:srgbClr val="2F3342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1" name="Прямоугольник 10" descr="Контрастный блок со открытым квадратом">
            <a:extLst>
              <a:ext uri="{FF2B5EF4-FFF2-40B4-BE49-F238E27FC236}">
                <a16:creationId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8" y="972459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5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00" noProof="0" dirty="0"/>
              <a:t>2</a:t>
            </a:r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endParaRPr lang="ru-RU" sz="1800" noProof="0" dirty="0"/>
          </a:p>
          <a:p>
            <a:pPr algn="ctr" rtl="0"/>
            <a:r>
              <a:rPr lang="ru-RU" sz="1800" noProof="0" dirty="0"/>
              <a:t>+</a:t>
            </a:r>
          </a:p>
          <a:p>
            <a:pPr algn="ctr" rtl="0"/>
            <a:endParaRPr lang="ru-RU" sz="1800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4F1136-B1CD-4171-BB47-0281C1974B22}"/>
              </a:ext>
            </a:extLst>
          </p:cNvPr>
          <p:cNvSpPr/>
          <p:nvPr userDrawn="1"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62543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C16C0CA-D770-414D-B88B-F286D6A9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28" y="2"/>
            <a:ext cx="10515600" cy="61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957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35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107B68-A399-B845-9A90-95DE87577805}"/>
              </a:ext>
            </a:extLst>
          </p:cNvPr>
          <p:cNvSpPr txBox="1"/>
          <p:nvPr userDrawn="1"/>
        </p:nvSpPr>
        <p:spPr>
          <a:xfrm>
            <a:off x="1378227" y="265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800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6E7F1159-2C13-9744-A0CB-72EC839D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72" y="2"/>
            <a:ext cx="10515600" cy="61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028774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C16C0CA-D770-414D-B88B-F286D6A9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28" y="2"/>
            <a:ext cx="10515600" cy="61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3266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3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2B083-332A-4003-9A34-BD653160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DFAD93-0CF5-4182-B630-475B058D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E6F4-3F1D-4576-8812-08C89A625111}" type="datetime1">
              <a:rPr lang="ru-RU" smtClean="0"/>
              <a:t>30.10.2021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F49729-D9BE-4B15-A561-3B0D469A7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8FA901-9933-43CC-9E40-5F2F9CBC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6CC5-5107-4AB5-ADC5-B91D0E541E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17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E181B0-63CD-49F4-9489-57A2B183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E4D2-46FF-4203-B54C-E32D0B3E4ADF}" type="datetime1">
              <a:rPr lang="ru-RU" smtClean="0"/>
              <a:t>30.10.2021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A58A6B-CA86-4243-A9FF-447E5CA7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BE64E1-B19B-41FB-A18C-185DFEFC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6CC5-5107-4AB5-ADC5-B91D0E541E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73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F1D51-A35C-469A-A38C-0F85AA489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B2E216-92B7-4D26-A8D1-EFDA96F9B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D1AF4B-7D24-4F55-927D-155809CC1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B0C9E0-4512-4220-872F-FE2BE4B6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1589-BE46-4CA4-9B3A-30412C20209B}" type="datetime1">
              <a:rPr lang="ru-RU" smtClean="0"/>
              <a:t>30.10.2021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EEA366-C02A-4F3D-88EA-11988A1A3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0DDCBD-9B18-400D-8936-16D0A6326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6CC5-5107-4AB5-ADC5-B91D0E541E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40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648BF-FF07-4C73-BE9C-58EDB3D9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2FC777-1201-4459-959F-8EBEF79B4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69965A-D53D-4E5D-9697-EA215C6EB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16C02B-5F79-4041-9A32-34CEB6839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A8B4-45F6-44AE-B03A-6ECD42BA70E0}" type="datetime1">
              <a:rPr lang="ru-RU" smtClean="0"/>
              <a:t>30.10.2021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3AD5AC-A12C-4C60-A953-D8E4B8A8D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73F2CE-EEB5-49F2-94E2-FDD1673E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6CC5-5107-4AB5-ADC5-B91D0E541E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84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A05CE-3506-4252-A7CE-976E02F5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2CE69E-A7B3-4EDA-B818-509CC2F8F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C31F9-E8A9-446F-95BF-E3CDAD8AD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97A3-F7FE-4D96-8B1B-9FB533F3C9AC}" type="datetime1">
              <a:rPr lang="ru-RU" smtClean="0"/>
              <a:t>30.10.2021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8702F1-EEF1-482B-9A8F-77C60337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A3A710-09AB-4814-9A1B-EB302F896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C6CC5-5107-4AB5-ADC5-B91D0E541E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36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7" r:id="rId44"/>
    <p:sldLayoutId id="2147483698" r:id="rId45"/>
    <p:sldLayoutId id="2147483699" r:id="rId46"/>
    <p:sldLayoutId id="2147483700" r:id="rId47"/>
    <p:sldLayoutId id="2147483701" r:id="rId48"/>
    <p:sldLayoutId id="2147483702" r:id="rId49"/>
    <p:sldLayoutId id="2147483703" r:id="rId5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241">
            <a:extLst>
              <a:ext uri="{FF2B5EF4-FFF2-40B4-BE49-F238E27FC236}">
                <a16:creationId xmlns:a16="http://schemas.microsoft.com/office/drawing/2014/main" id="{005D0DF8-AEA4-6A4E-9ADF-0FC1C46BF480}"/>
              </a:ext>
            </a:extLst>
          </p:cNvPr>
          <p:cNvSpPr/>
          <p:nvPr userDrawn="1"/>
        </p:nvSpPr>
        <p:spPr>
          <a:xfrm>
            <a:off x="0" y="6260213"/>
            <a:ext cx="12192000" cy="611437"/>
          </a:xfrm>
          <a:prstGeom prst="rect">
            <a:avLst/>
          </a:prstGeom>
          <a:solidFill>
            <a:srgbClr val="1C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hteck 241">
            <a:extLst>
              <a:ext uri="{FF2B5EF4-FFF2-40B4-BE49-F238E27FC236}">
                <a16:creationId xmlns:a16="http://schemas.microsoft.com/office/drawing/2014/main" id="{236131BB-942E-704D-BE3D-050D986B1A08}"/>
              </a:ext>
            </a:extLst>
          </p:cNvPr>
          <p:cNvSpPr/>
          <p:nvPr userDrawn="1"/>
        </p:nvSpPr>
        <p:spPr>
          <a:xfrm>
            <a:off x="0" y="6265823"/>
            <a:ext cx="12192000" cy="611437"/>
          </a:xfrm>
          <a:prstGeom prst="rect">
            <a:avLst/>
          </a:prstGeom>
          <a:solidFill>
            <a:srgbClr val="1C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3E8DDB-1663-4E4F-B2BD-3C2391768DA3}"/>
              </a:ext>
            </a:extLst>
          </p:cNvPr>
          <p:cNvSpPr/>
          <p:nvPr userDrawn="1"/>
        </p:nvSpPr>
        <p:spPr>
          <a:xfrm>
            <a:off x="11642157" y="6366109"/>
            <a:ext cx="480713" cy="30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9">
              <a:spcBef>
                <a:spcPts val="300"/>
              </a:spcBef>
              <a:spcAft>
                <a:spcPts val="300"/>
              </a:spcAft>
              <a:defRPr/>
            </a:pPr>
            <a:fld id="{2CDE0322-87B3-584F-8806-0DA6CECFAF36}" type="slidenum">
              <a:rPr lang="ru-RU" sz="140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defTabSz="914399">
                <a:spcBef>
                  <a:spcPts val="300"/>
                </a:spcBef>
                <a:spcAft>
                  <a:spcPts val="300"/>
                </a:spcAft>
                <a:defRPr/>
              </a:pPr>
              <a:t>‹#›</a:t>
            </a:fld>
            <a:endParaRPr lang="en-US" sz="140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AE4278C-CA81-B54F-AC94-3A3D10FFAC8B}"/>
              </a:ext>
            </a:extLst>
          </p:cNvPr>
          <p:cNvCxnSpPr>
            <a:cxnSpLocks/>
          </p:cNvCxnSpPr>
          <p:nvPr userDrawn="1"/>
        </p:nvCxnSpPr>
        <p:spPr>
          <a:xfrm>
            <a:off x="357188" y="6519760"/>
            <a:ext cx="11201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91F4593-A654-5B42-B231-E834399B4F79}"/>
              </a:ext>
            </a:extLst>
          </p:cNvPr>
          <p:cNvCxnSpPr>
            <a:cxnSpLocks/>
          </p:cNvCxnSpPr>
          <p:nvPr userDrawn="1"/>
        </p:nvCxnSpPr>
        <p:spPr>
          <a:xfrm>
            <a:off x="357188" y="762890"/>
            <a:ext cx="11607800" cy="0"/>
          </a:xfrm>
          <a:prstGeom prst="line">
            <a:avLst/>
          </a:prstGeom>
          <a:ln w="22225">
            <a:solidFill>
              <a:srgbClr val="1C7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022C616-25DA-294E-8B7D-BEF6CD106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0"/>
            <a:ext cx="10515600" cy="75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1328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lang="ru-RU" sz="2200" kern="1200" baseline="0" dirty="0">
          <a:solidFill>
            <a:srgbClr val="1C70FF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39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1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1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53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241">
            <a:extLst>
              <a:ext uri="{FF2B5EF4-FFF2-40B4-BE49-F238E27FC236}">
                <a16:creationId xmlns:a16="http://schemas.microsoft.com/office/drawing/2014/main" id="{005D0DF8-AEA4-6A4E-9ADF-0FC1C46BF480}"/>
              </a:ext>
            </a:extLst>
          </p:cNvPr>
          <p:cNvSpPr/>
          <p:nvPr userDrawn="1"/>
        </p:nvSpPr>
        <p:spPr>
          <a:xfrm>
            <a:off x="0" y="6260213"/>
            <a:ext cx="12192000" cy="611437"/>
          </a:xfrm>
          <a:prstGeom prst="rect">
            <a:avLst/>
          </a:prstGeom>
          <a:solidFill>
            <a:srgbClr val="1C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hteck 241">
            <a:extLst>
              <a:ext uri="{FF2B5EF4-FFF2-40B4-BE49-F238E27FC236}">
                <a16:creationId xmlns:a16="http://schemas.microsoft.com/office/drawing/2014/main" id="{236131BB-942E-704D-BE3D-050D986B1A08}"/>
              </a:ext>
            </a:extLst>
          </p:cNvPr>
          <p:cNvSpPr/>
          <p:nvPr userDrawn="1"/>
        </p:nvSpPr>
        <p:spPr>
          <a:xfrm>
            <a:off x="0" y="6265823"/>
            <a:ext cx="12192000" cy="611437"/>
          </a:xfrm>
          <a:prstGeom prst="rect">
            <a:avLst/>
          </a:prstGeom>
          <a:solidFill>
            <a:srgbClr val="1C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3E8DDB-1663-4E4F-B2BD-3C2391768DA3}"/>
              </a:ext>
            </a:extLst>
          </p:cNvPr>
          <p:cNvSpPr/>
          <p:nvPr userDrawn="1"/>
        </p:nvSpPr>
        <p:spPr>
          <a:xfrm>
            <a:off x="11642157" y="6366109"/>
            <a:ext cx="480713" cy="30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9">
              <a:spcBef>
                <a:spcPts val="300"/>
              </a:spcBef>
              <a:spcAft>
                <a:spcPts val="300"/>
              </a:spcAft>
              <a:defRPr/>
            </a:pPr>
            <a:fld id="{2CDE0322-87B3-584F-8806-0DA6CECFAF36}" type="slidenum">
              <a:rPr lang="ru-RU" sz="140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defTabSz="914399">
                <a:spcBef>
                  <a:spcPts val="300"/>
                </a:spcBef>
                <a:spcAft>
                  <a:spcPts val="300"/>
                </a:spcAft>
                <a:defRPr/>
              </a:pPr>
              <a:t>‹#›</a:t>
            </a:fld>
            <a:endParaRPr lang="en-US" sz="140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AE4278C-CA81-B54F-AC94-3A3D10FFAC8B}"/>
              </a:ext>
            </a:extLst>
          </p:cNvPr>
          <p:cNvCxnSpPr>
            <a:cxnSpLocks/>
          </p:cNvCxnSpPr>
          <p:nvPr userDrawn="1"/>
        </p:nvCxnSpPr>
        <p:spPr>
          <a:xfrm>
            <a:off x="357188" y="6519760"/>
            <a:ext cx="11201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022C616-25DA-294E-8B7D-BEF6CD106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0"/>
            <a:ext cx="10515600" cy="75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4714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hf hdr="0" ft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lang="ru-RU" sz="2200" kern="1200" baseline="0" dirty="0">
          <a:solidFill>
            <a:srgbClr val="1C70FF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39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1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1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5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fif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jp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fif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A969E0-0E51-419E-BF6E-B0D0507D1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66" y="1312234"/>
            <a:ext cx="4211122" cy="40230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5BAE33-2ACE-4DC7-B120-8D88159EF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39" y="336085"/>
            <a:ext cx="2927674" cy="713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A11592-EF40-4FBD-9987-0ACCE3BBEDE3}"/>
              </a:ext>
            </a:extLst>
          </p:cNvPr>
          <p:cNvSpPr txBox="1"/>
          <p:nvPr/>
        </p:nvSpPr>
        <p:spPr>
          <a:xfrm>
            <a:off x="820791" y="2786736"/>
            <a:ext cx="6670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О введении режима повышенной готовности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на территории Волгоградской области</a:t>
            </a:r>
            <a:endParaRPr lang="ru-RU" sz="2800" dirty="0">
              <a:solidFill>
                <a:srgbClr val="005FB4"/>
              </a:solidFill>
              <a:latin typeface="Bahnschrift SemiCondense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87CCE7-2089-44FA-B58B-390C08618C8D}"/>
              </a:ext>
            </a:extLst>
          </p:cNvPr>
          <p:cNvSpPr txBox="1"/>
          <p:nvPr/>
        </p:nvSpPr>
        <p:spPr>
          <a:xfrm>
            <a:off x="2956426" y="5909739"/>
            <a:ext cx="3712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15 марта 2020 года №179 </a:t>
            </a:r>
          </a:p>
        </p:txBody>
      </p:sp>
    </p:spTree>
    <p:extLst>
      <p:ext uri="{BB962C8B-B14F-4D97-AF65-F5344CB8AC3E}">
        <p14:creationId xmlns:p14="http://schemas.microsoft.com/office/powerpoint/2010/main" val="284135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51BAFF-62C8-4D32-8217-51A7267F2D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1811245"/>
            <a:ext cx="250565" cy="2505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C7B9D5-ED19-499B-BCBA-ABE3B801CF04}"/>
              </a:ext>
            </a:extLst>
          </p:cNvPr>
          <p:cNvSpPr txBox="1"/>
          <p:nvPr/>
        </p:nvSpPr>
        <p:spPr>
          <a:xfrm>
            <a:off x="616557" y="1610912"/>
            <a:ext cx="1135015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just">
              <a:buFont typeface="Arial" panose="020B0604020202020204" pitchFamily="34" charset="0"/>
              <a:buNone/>
              <a:defRPr sz="15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altLang="ru-RU" dirty="0">
                <a:solidFill>
                  <a:schemeClr val="accent3">
                    <a:lumMod val="75000"/>
                  </a:schemeClr>
                </a:solidFill>
              </a:rPr>
              <a:t>работающих на основании трудового договора, гражданско-правового договора в организациях, у индивидуальных предпринимателей, осуществляющих деятельность в сферах: </a:t>
            </a:r>
          </a:p>
          <a:p>
            <a:endParaRPr lang="ru-RU" alt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</a:rPr>
              <a:t>торговли;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</a:rPr>
              <a:t>предоставления услуг парикмахерскими и салонами красоты, косметических услуг, СПА-салонов, массажных салонов, соляриев, бань, саун, физкультурно-оздоровительных комплексов, фитнес-клубов, бассейнов;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</a:rPr>
              <a:t>предоставления услуг прачечными и химчистками;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</a:rPr>
              <a:t>предоставления услуг по ремонту предметов личного потребления и хозяйственно-бытового назначения;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</a:rPr>
              <a:t>общественного питания;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</a:rPr>
              <a:t>пищевой промышленности;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</a:rPr>
              <a:t>финансовых организаций, организаций, оказывающих услуги почтовой связи;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</a:rPr>
              <a:t>общественного транспорта, такси;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</a:rPr>
              <a:t>образования, здравоохранения, социальной защиты и социального обслуживания;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</a:rPr>
              <a:t>жилищно-коммунального хозяйства и энергетики;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</a:rPr>
              <a:t>предоставления услуг культурно-развлекательного досуга (театров, кинотеатров, концертных залов, музеев и т.п.);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</a:rPr>
              <a:t>туризма;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</a:rPr>
              <a:t>предоставления услуг по временному проживанию (гостиницы, хостелы, гостевые дома, базы отдыха, туристические базы и пр.);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</a:rPr>
              <a:t>санаторно-курортной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</a:rPr>
              <a:t>доставки товаров и продуктов питания, в том числе курьерской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F171A33-8E86-4FB1-A9B4-E8B81677D572}"/>
              </a:ext>
            </a:extLst>
          </p:cNvPr>
          <p:cNvCxnSpPr>
            <a:cxnSpLocks/>
          </p:cNvCxnSpPr>
          <p:nvPr/>
        </p:nvCxnSpPr>
        <p:spPr>
          <a:xfrm flipH="1">
            <a:off x="365992" y="1074989"/>
            <a:ext cx="11460016" cy="0"/>
          </a:xfrm>
          <a:prstGeom prst="line">
            <a:avLst/>
          </a:prstGeom>
          <a:ln w="12700">
            <a:solidFill>
              <a:srgbClr val="005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71359D-233C-4F26-92F4-26F03E689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92" y="298192"/>
            <a:ext cx="2254050" cy="549529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BA65CE46-2CE6-41E1-AA9C-1CB7D11C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C8FC6CC5-5107-4AB5-ADC5-B91D0E541E78}" type="slidenum">
              <a:rPr lang="ru-RU" smtClean="0"/>
              <a:t>10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615639-765C-4E79-B800-2C84DC5B5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7"/>
            <a:ext cx="12192000" cy="65598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96FE8B0-6395-4511-8AB8-0DC0EF9EE833}"/>
              </a:ext>
            </a:extLst>
          </p:cNvPr>
          <p:cNvSpPr txBox="1"/>
          <p:nvPr/>
        </p:nvSpPr>
        <p:spPr>
          <a:xfrm>
            <a:off x="1738648" y="1183588"/>
            <a:ext cx="7919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Обязательная вакцинация для: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F6A83BE-2808-459F-B5DD-11A8D63967F3}"/>
              </a:ext>
            </a:extLst>
          </p:cNvPr>
          <p:cNvSpPr txBox="1"/>
          <p:nvPr/>
        </p:nvSpPr>
        <p:spPr>
          <a:xfrm>
            <a:off x="11264760" y="6274918"/>
            <a:ext cx="781467" cy="52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10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A219015-F5F3-49A8-BD1E-004406A471AA}"/>
              </a:ext>
            </a:extLst>
          </p:cNvPr>
          <p:cNvSpPr txBox="1"/>
          <p:nvPr/>
        </p:nvSpPr>
        <p:spPr>
          <a:xfrm>
            <a:off x="3555407" y="17029"/>
            <a:ext cx="500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Вакцинация против </a:t>
            </a:r>
            <a:r>
              <a:rPr lang="en-US" sz="28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COVID-19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67474D-BE93-420C-9A85-E2B24DB52D33}"/>
              </a:ext>
            </a:extLst>
          </p:cNvPr>
          <p:cNvSpPr txBox="1"/>
          <p:nvPr/>
        </p:nvSpPr>
        <p:spPr>
          <a:xfrm>
            <a:off x="1930842" y="427300"/>
            <a:ext cx="888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altLang="ru-RU" sz="1200" b="0" dirty="0"/>
              <a:t>Постановление Главного государственного санитарного врача по Волгоградской области N 01/3 от 27.07.2021 </a:t>
            </a:r>
          </a:p>
          <a:p>
            <a:r>
              <a:rPr lang="ru-RU" altLang="ru-RU" sz="1200" b="0" dirty="0"/>
              <a:t>"О проведении профилактических прививок отдельным группам граждан по эпидемическим показаниям" </a:t>
            </a:r>
          </a:p>
          <a:p>
            <a:r>
              <a:rPr lang="ru-RU" altLang="ru-RU" sz="1200" b="0" dirty="0"/>
              <a:t>(с учетом изменений от 20.10.2021)</a:t>
            </a:r>
            <a:endParaRPr lang="ru-RU" sz="1200" b="0" dirty="0"/>
          </a:p>
        </p:txBody>
      </p:sp>
    </p:spTree>
    <p:extLst>
      <p:ext uri="{BB962C8B-B14F-4D97-AF65-F5344CB8AC3E}">
        <p14:creationId xmlns:p14="http://schemas.microsoft.com/office/powerpoint/2010/main" val="14259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F171A33-8E86-4FB1-A9B4-E8B81677D572}"/>
              </a:ext>
            </a:extLst>
          </p:cNvPr>
          <p:cNvCxnSpPr>
            <a:cxnSpLocks/>
          </p:cNvCxnSpPr>
          <p:nvPr/>
        </p:nvCxnSpPr>
        <p:spPr>
          <a:xfrm flipH="1">
            <a:off x="365992" y="1074989"/>
            <a:ext cx="11460016" cy="0"/>
          </a:xfrm>
          <a:prstGeom prst="line">
            <a:avLst/>
          </a:prstGeom>
          <a:ln w="12700">
            <a:solidFill>
              <a:srgbClr val="005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71359D-233C-4F26-92F4-26F03E689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92" y="298192"/>
            <a:ext cx="2254050" cy="549529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BA65CE46-2CE6-41E1-AA9C-1CB7D11C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C8FC6CC5-5107-4AB5-ADC5-B91D0E541E78}" type="slidenum">
              <a:rPr lang="ru-RU" smtClean="0"/>
              <a:t>11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615639-765C-4E79-B800-2C84DC5B5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4309"/>
            <a:ext cx="12192000" cy="711641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0F6A83BE-2808-459F-B5DD-11A8D63967F3}"/>
              </a:ext>
            </a:extLst>
          </p:cNvPr>
          <p:cNvSpPr txBox="1"/>
          <p:nvPr/>
        </p:nvSpPr>
        <p:spPr>
          <a:xfrm>
            <a:off x="11302130" y="6247089"/>
            <a:ext cx="781467" cy="52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11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A219015-F5F3-49A8-BD1E-004406A471AA}"/>
              </a:ext>
            </a:extLst>
          </p:cNvPr>
          <p:cNvSpPr txBox="1"/>
          <p:nvPr/>
        </p:nvSpPr>
        <p:spPr>
          <a:xfrm>
            <a:off x="3555407" y="17029"/>
            <a:ext cx="500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Вакцинация против </a:t>
            </a:r>
            <a:r>
              <a:rPr lang="en-US" sz="28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COVID-19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67474D-BE93-420C-9A85-E2B24DB52D33}"/>
              </a:ext>
            </a:extLst>
          </p:cNvPr>
          <p:cNvSpPr txBox="1"/>
          <p:nvPr/>
        </p:nvSpPr>
        <p:spPr>
          <a:xfrm>
            <a:off x="1930842" y="427300"/>
            <a:ext cx="888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altLang="ru-RU" sz="1200" b="0" dirty="0"/>
              <a:t>Постановление Главного государственного санитарного врача по Волгоградской области N 01/3 от 27.07.2021 </a:t>
            </a:r>
          </a:p>
          <a:p>
            <a:r>
              <a:rPr lang="ru-RU" altLang="ru-RU" sz="1200" b="0" dirty="0"/>
              <a:t>"О проведении профилактических прививок отдельным группам граждан по эпидемическим показаниям" </a:t>
            </a:r>
          </a:p>
          <a:p>
            <a:r>
              <a:rPr lang="ru-RU" altLang="ru-RU" sz="1200" b="0" dirty="0"/>
              <a:t>(с учетом изменений от 20.10.2021)</a:t>
            </a:r>
            <a:endParaRPr lang="ru-RU" sz="1200" b="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72421E6-6666-4BF8-A929-F075692738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450" y="1350326"/>
            <a:ext cx="523220" cy="5232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4C770A-DD6C-4EBC-9BEF-68F36834FE29}"/>
              </a:ext>
            </a:extLst>
          </p:cNvPr>
          <p:cNvSpPr txBox="1"/>
          <p:nvPr/>
        </p:nvSpPr>
        <p:spPr>
          <a:xfrm>
            <a:off x="9691521" y="1374273"/>
            <a:ext cx="18844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500" b="1">
                <a:solidFill>
                  <a:srgbClr val="00206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с 20.10.2021</a:t>
            </a:r>
            <a:endParaRPr lang="ru-RU" sz="2500" b="1" dirty="0">
              <a:solidFill>
                <a:srgbClr val="002060"/>
              </a:solidFill>
              <a:latin typeface="Bahnschrift SemiCondense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09EE58-32BE-46FA-BA60-1DAD4FC860AA}"/>
              </a:ext>
            </a:extLst>
          </p:cNvPr>
          <p:cNvSpPr txBox="1"/>
          <p:nvPr/>
        </p:nvSpPr>
        <p:spPr>
          <a:xfrm>
            <a:off x="420922" y="3029812"/>
            <a:ext cx="11350156" cy="265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just">
              <a:buFont typeface="Arial" panose="020B0604020202020204" pitchFamily="34" charset="0"/>
              <a:buNone/>
              <a:defRPr sz="15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altLang="ru-RU" sz="1700" dirty="0">
                <a:solidFill>
                  <a:schemeClr val="accent3">
                    <a:lumMod val="75000"/>
                  </a:schemeClr>
                </a:solidFill>
              </a:rPr>
              <a:t>предоставления услуг сотовой связи;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altLang="ru-RU" sz="1700" dirty="0">
                <a:solidFill>
                  <a:schemeClr val="accent3">
                    <a:lumMod val="75000"/>
                  </a:schemeClr>
                </a:solidFill>
              </a:rPr>
              <a:t>предоставления услуг отдыха и оздоровления несовершеннолетних детей;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altLang="ru-RU" sz="1700" dirty="0">
                <a:solidFill>
                  <a:schemeClr val="accent3">
                    <a:lumMod val="75000"/>
                  </a:schemeClr>
                </a:solidFill>
              </a:rPr>
              <a:t>предоставления услуг по организации массовых физкультурных, спортивных мероприятий;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altLang="ru-RU" sz="1700" dirty="0">
                <a:solidFill>
                  <a:schemeClr val="accent3">
                    <a:lumMod val="75000"/>
                  </a:schemeClr>
                </a:solidFill>
              </a:rPr>
              <a:t>предоставления юридических, консультационных, типографических услуг;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altLang="ru-RU" sz="1700" dirty="0">
                <a:solidFill>
                  <a:schemeClr val="accent3">
                    <a:lumMod val="75000"/>
                  </a:schemeClr>
                </a:solidFill>
              </a:rPr>
              <a:t>предоставления услуг в сфере страхования;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altLang="ru-RU" sz="1700" dirty="0">
                <a:solidFill>
                  <a:schemeClr val="accent3">
                    <a:lumMod val="75000"/>
                  </a:schemeClr>
                </a:solidFill>
              </a:rPr>
              <a:t>предоставления услуг аптек и ветеринарных организаций;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altLang="ru-RU" sz="1700" dirty="0">
                <a:solidFill>
                  <a:schemeClr val="accent3">
                    <a:lumMod val="75000"/>
                  </a:schemeClr>
                </a:solidFill>
              </a:rPr>
              <a:t>предоставления услуг клининговых компаний, услуг по проведению дезинфекции, дезинсекции, дератизации;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altLang="ru-RU" sz="1700" dirty="0">
                <a:solidFill>
                  <a:schemeClr val="accent3">
                    <a:lumMod val="75000"/>
                  </a:schemeClr>
                </a:solidFill>
              </a:rPr>
              <a:t>предоставления ритуальных услуг;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altLang="ru-RU" sz="1700" dirty="0">
                <a:solidFill>
                  <a:schemeClr val="accent3">
                    <a:lumMod val="75000"/>
                  </a:schemeClr>
                </a:solidFill>
              </a:rPr>
              <a:t>предоставления услуг охранных предприятий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B398E3-9B84-4764-A147-53D150E138F0}"/>
              </a:ext>
            </a:extLst>
          </p:cNvPr>
          <p:cNvSpPr txBox="1"/>
          <p:nvPr/>
        </p:nvSpPr>
        <p:spPr>
          <a:xfrm>
            <a:off x="2563683" y="1404338"/>
            <a:ext cx="5418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5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Обязательная вакцинация для: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C99876-93AD-4A6C-8374-190C5D45053B}"/>
              </a:ext>
            </a:extLst>
          </p:cNvPr>
          <p:cNvSpPr txBox="1"/>
          <p:nvPr/>
        </p:nvSpPr>
        <p:spPr>
          <a:xfrm>
            <a:off x="601134" y="2180675"/>
            <a:ext cx="11350157" cy="640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just">
              <a:buFont typeface="Arial" panose="020B0604020202020204" pitchFamily="34" charset="0"/>
              <a:buNone/>
              <a:defRPr sz="15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altLang="ru-RU" sz="1700" dirty="0">
                <a:solidFill>
                  <a:schemeClr val="accent3">
                    <a:lumMod val="75000"/>
                  </a:schemeClr>
                </a:solidFill>
              </a:rPr>
              <a:t>работающих на основании трудового договора, гражданско-правового договора в организациях, у индивидуальных предпринимателей, осуществляющих деятельность в сферах: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804D36-7BAE-4A45-B425-C82DC0B9779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7" y="2418685"/>
            <a:ext cx="250565" cy="2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5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51BAFF-62C8-4D32-8217-51A7267F2D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9" y="2157876"/>
            <a:ext cx="250565" cy="2505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C7B9D5-ED19-499B-BCBA-ABE3B801CF04}"/>
              </a:ext>
            </a:extLst>
          </p:cNvPr>
          <p:cNvSpPr txBox="1"/>
          <p:nvPr/>
        </p:nvSpPr>
        <p:spPr>
          <a:xfrm>
            <a:off x="614135" y="1951115"/>
            <a:ext cx="10963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just">
              <a:buFont typeface="Arial" panose="020B0604020202020204" pitchFamily="34" charset="0"/>
              <a:buNone/>
              <a:defRPr sz="15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altLang="ru-RU" sz="1600" dirty="0">
                <a:solidFill>
                  <a:schemeClr val="accent3">
                    <a:lumMod val="75000"/>
                  </a:schemeClr>
                </a:solidFill>
              </a:rPr>
              <a:t>сотрудников территориальных органов федеральных органов исполнительной власти, органов государственной власти Волгоградской области, органов местного самоуправления Волгоградской области и подведомственных им организаций;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F171A33-8E86-4FB1-A9B4-E8B81677D572}"/>
              </a:ext>
            </a:extLst>
          </p:cNvPr>
          <p:cNvCxnSpPr>
            <a:cxnSpLocks/>
          </p:cNvCxnSpPr>
          <p:nvPr/>
        </p:nvCxnSpPr>
        <p:spPr>
          <a:xfrm flipH="1">
            <a:off x="365992" y="1074989"/>
            <a:ext cx="11460016" cy="0"/>
          </a:xfrm>
          <a:prstGeom prst="line">
            <a:avLst/>
          </a:prstGeom>
          <a:ln w="12700">
            <a:solidFill>
              <a:srgbClr val="005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71359D-233C-4F26-92F4-26F03E689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92" y="298192"/>
            <a:ext cx="2254050" cy="549529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BA65CE46-2CE6-41E1-AA9C-1CB7D11C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C8FC6CC5-5107-4AB5-ADC5-B91D0E541E78}" type="slidenum">
              <a:rPr lang="ru-RU" smtClean="0"/>
              <a:t>12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615639-765C-4E79-B800-2C84DC5B5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7"/>
            <a:ext cx="12192000" cy="65598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0F6A83BE-2808-459F-B5DD-11A8D63967F3}"/>
              </a:ext>
            </a:extLst>
          </p:cNvPr>
          <p:cNvSpPr txBox="1"/>
          <p:nvPr/>
        </p:nvSpPr>
        <p:spPr>
          <a:xfrm>
            <a:off x="11320419" y="6285230"/>
            <a:ext cx="781467" cy="52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12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A219015-F5F3-49A8-BD1E-004406A471AA}"/>
              </a:ext>
            </a:extLst>
          </p:cNvPr>
          <p:cNvSpPr txBox="1"/>
          <p:nvPr/>
        </p:nvSpPr>
        <p:spPr>
          <a:xfrm>
            <a:off x="3555407" y="17029"/>
            <a:ext cx="500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Вакцинация против </a:t>
            </a:r>
            <a:r>
              <a:rPr lang="en-US" sz="28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COVID-19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67474D-BE93-420C-9A85-E2B24DB52D33}"/>
              </a:ext>
            </a:extLst>
          </p:cNvPr>
          <p:cNvSpPr txBox="1"/>
          <p:nvPr/>
        </p:nvSpPr>
        <p:spPr>
          <a:xfrm>
            <a:off x="1930842" y="427300"/>
            <a:ext cx="888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altLang="ru-RU" sz="1200" b="0" dirty="0"/>
              <a:t>Постановление Главного государственного санитарного врача по Волгоградской области N 01/3 от 27.07.2021 </a:t>
            </a:r>
          </a:p>
          <a:p>
            <a:r>
              <a:rPr lang="ru-RU" altLang="ru-RU" sz="1200" b="0" dirty="0"/>
              <a:t>"О проведении профилактических прививок отдельным группам граждан по эпидемическим показаниям" </a:t>
            </a:r>
          </a:p>
          <a:p>
            <a:r>
              <a:rPr lang="ru-RU" altLang="ru-RU" sz="1200" b="0" dirty="0"/>
              <a:t>(с учетом изменений от 20.10.2021)</a:t>
            </a:r>
            <a:endParaRPr lang="ru-RU" sz="1200" b="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72421E6-6666-4BF8-A929-F0756927384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8" y="4327388"/>
            <a:ext cx="523220" cy="5232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4C770A-DD6C-4EBC-9BEF-68F36834FE29}"/>
              </a:ext>
            </a:extLst>
          </p:cNvPr>
          <p:cNvSpPr txBox="1"/>
          <p:nvPr/>
        </p:nvSpPr>
        <p:spPr>
          <a:xfrm>
            <a:off x="1245091" y="4371556"/>
            <a:ext cx="18844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с 20.10.2021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A6D628-24F3-4F2A-AF42-D601668E5D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0" y="2784563"/>
            <a:ext cx="250565" cy="2505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8B82DC-6F2F-47DC-837C-E6C01DD3D141}"/>
              </a:ext>
            </a:extLst>
          </p:cNvPr>
          <p:cNvSpPr txBox="1"/>
          <p:nvPr/>
        </p:nvSpPr>
        <p:spPr>
          <a:xfrm>
            <a:off x="609290" y="2642039"/>
            <a:ext cx="10963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just">
              <a:buFont typeface="Arial" panose="020B0604020202020204" pitchFamily="34" charset="0"/>
              <a:buNone/>
              <a:defRPr sz="15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altLang="ru-RU" sz="1600" dirty="0">
                <a:solidFill>
                  <a:schemeClr val="accent3">
                    <a:lumMod val="75000"/>
                  </a:schemeClr>
                </a:solidFill>
              </a:rPr>
              <a:t>обучающихся в профессиональных образовательных организациях и образовательных организациях высшего образования старше 18 лет.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0B1FDF-013C-4330-98B2-CAE5A0CE9ACA}"/>
              </a:ext>
            </a:extLst>
          </p:cNvPr>
          <p:cNvSpPr txBox="1"/>
          <p:nvPr/>
        </p:nvSpPr>
        <p:spPr>
          <a:xfrm>
            <a:off x="4202359" y="3305357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just">
              <a:buFont typeface="Arial" panose="020B0604020202020204" pitchFamily="34" charset="0"/>
              <a:buNone/>
              <a:defRPr sz="15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altLang="ru-RU" sz="1600" dirty="0">
                <a:solidFill>
                  <a:schemeClr val="accent3">
                    <a:lumMod val="75000"/>
                  </a:schemeClr>
                </a:solidFill>
              </a:rPr>
              <a:t>лиц в возрасте 60 лет и старше;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09DBAA9-E42E-45B4-A645-4BADF11DAC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30" y="3383928"/>
            <a:ext cx="250565" cy="25056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0709CC-1B71-425D-A0E2-20F8EFD267D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30" y="3715826"/>
            <a:ext cx="250565" cy="25056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BF8C4CE-8D56-4EEA-96C5-64C7C72C96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30" y="4054663"/>
            <a:ext cx="250565" cy="2505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3F3102-7291-4E81-A68E-84C8EFDE46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30" y="4388590"/>
            <a:ext cx="250565" cy="2505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3EF68F-4E5B-4EA8-A0B6-2EA77CC7F0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30" y="4843430"/>
            <a:ext cx="250565" cy="25056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4AA23F3-4CB3-4EF5-8322-C2F957A58E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30" y="5782425"/>
            <a:ext cx="250565" cy="25056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7EE6312-3B75-4F3D-8C7D-FDBC5C56C485}"/>
              </a:ext>
            </a:extLst>
          </p:cNvPr>
          <p:cNvSpPr txBox="1"/>
          <p:nvPr/>
        </p:nvSpPr>
        <p:spPr>
          <a:xfrm>
            <a:off x="4202359" y="3652067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just">
              <a:buFont typeface="Arial" panose="020B0604020202020204" pitchFamily="34" charset="0"/>
              <a:buNone/>
              <a:defRPr sz="15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altLang="ru-RU" sz="1600" dirty="0">
                <a:solidFill>
                  <a:schemeClr val="accent3">
                    <a:lumMod val="75000"/>
                  </a:schemeClr>
                </a:solidFill>
              </a:rPr>
              <a:t>лиц, работающим вахтовым методом;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54731F-5209-4222-B039-A38AC7EEDE53}"/>
              </a:ext>
            </a:extLst>
          </p:cNvPr>
          <p:cNvSpPr txBox="1"/>
          <p:nvPr/>
        </p:nvSpPr>
        <p:spPr>
          <a:xfrm>
            <a:off x="4202359" y="3978815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just">
              <a:buFont typeface="Arial" panose="020B0604020202020204" pitchFamily="34" charset="0"/>
              <a:buNone/>
              <a:defRPr sz="15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altLang="ru-RU" sz="1600" dirty="0">
                <a:solidFill>
                  <a:schemeClr val="accent3">
                    <a:lumMod val="75000"/>
                  </a:schemeClr>
                </a:solidFill>
              </a:rPr>
              <a:t>волонтеров;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18484A-8230-4AC3-8B00-5347155054CA}"/>
              </a:ext>
            </a:extLst>
          </p:cNvPr>
          <p:cNvSpPr txBox="1"/>
          <p:nvPr/>
        </p:nvSpPr>
        <p:spPr>
          <a:xfrm>
            <a:off x="4202359" y="4317118"/>
            <a:ext cx="7370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just">
              <a:buFont typeface="Arial" panose="020B0604020202020204" pitchFamily="34" charset="0"/>
              <a:buNone/>
              <a:defRPr sz="15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altLang="ru-RU" sz="1600" dirty="0">
                <a:solidFill>
                  <a:schemeClr val="accent3">
                    <a:lumMod val="75000"/>
                  </a:schemeClr>
                </a:solidFill>
              </a:rPr>
              <a:t>военнослужащих и лиц, подлежащих призыву на военную службу;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CCE537-69D1-4177-841B-23ECD555FA53}"/>
              </a:ext>
            </a:extLst>
          </p:cNvPr>
          <p:cNvSpPr txBox="1"/>
          <p:nvPr/>
        </p:nvSpPr>
        <p:spPr>
          <a:xfrm>
            <a:off x="4202358" y="4705968"/>
            <a:ext cx="7370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just">
              <a:buFont typeface="Arial" panose="020B0604020202020204" pitchFamily="34" charset="0"/>
              <a:buNone/>
              <a:defRPr sz="15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altLang="ru-RU" sz="1600" dirty="0">
                <a:solidFill>
                  <a:schemeClr val="accent3">
                    <a:lumMod val="75000"/>
                  </a:schemeClr>
                </a:solidFill>
              </a:rPr>
              <a:t>работников промышленных предприятий, организаций транспорта и транспортной инфраструктуры, строительства и проектирования, сельского хозяйства </a:t>
            </a:r>
            <a:br>
              <a:rPr lang="ru-RU" altLang="ru-RU" sz="1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1600" dirty="0">
                <a:solidFill>
                  <a:schemeClr val="accent3">
                    <a:lumMod val="75000"/>
                  </a:schemeClr>
                </a:solidFill>
              </a:rPr>
              <a:t>и перерабатывающей промышленности;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28AF20-49C3-44D3-B315-01B4133CC2B9}"/>
              </a:ext>
            </a:extLst>
          </p:cNvPr>
          <p:cNvSpPr txBox="1"/>
          <p:nvPr/>
        </p:nvSpPr>
        <p:spPr>
          <a:xfrm>
            <a:off x="4202358" y="5694436"/>
            <a:ext cx="7370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just">
              <a:buFont typeface="Arial" panose="020B0604020202020204" pitchFamily="34" charset="0"/>
              <a:buNone/>
              <a:defRPr sz="15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altLang="ru-RU" sz="1600" dirty="0">
                <a:solidFill>
                  <a:schemeClr val="accent3">
                    <a:lumMod val="75000"/>
                  </a:schemeClr>
                </a:solidFill>
              </a:rPr>
              <a:t>лиц, проживающим в организациях социального обслуживания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1EA533-59D9-4EBD-83B9-A44572482150}"/>
              </a:ext>
            </a:extLst>
          </p:cNvPr>
          <p:cNvSpPr txBox="1"/>
          <p:nvPr/>
        </p:nvSpPr>
        <p:spPr>
          <a:xfrm>
            <a:off x="2620042" y="1316717"/>
            <a:ext cx="5418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5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Обязательная вакцинация для:</a:t>
            </a:r>
          </a:p>
        </p:txBody>
      </p:sp>
    </p:spTree>
    <p:extLst>
      <p:ext uri="{BB962C8B-B14F-4D97-AF65-F5344CB8AC3E}">
        <p14:creationId xmlns:p14="http://schemas.microsoft.com/office/powerpoint/2010/main" val="121421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F171A33-8E86-4FB1-A9B4-E8B81677D572}"/>
              </a:ext>
            </a:extLst>
          </p:cNvPr>
          <p:cNvCxnSpPr>
            <a:cxnSpLocks/>
          </p:cNvCxnSpPr>
          <p:nvPr/>
        </p:nvCxnSpPr>
        <p:spPr>
          <a:xfrm flipH="1">
            <a:off x="365992" y="1074989"/>
            <a:ext cx="11460016" cy="0"/>
          </a:xfrm>
          <a:prstGeom prst="line">
            <a:avLst/>
          </a:prstGeom>
          <a:ln w="12700">
            <a:solidFill>
              <a:srgbClr val="005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71359D-233C-4F26-92F4-26F03E689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92" y="298192"/>
            <a:ext cx="2254050" cy="549529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BA65CE46-2CE6-41E1-AA9C-1CB7D11C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C8FC6CC5-5107-4AB5-ADC5-B91D0E541E78}" type="slidenum">
              <a:rPr lang="ru-RU" smtClean="0"/>
              <a:t>2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615639-765C-4E79-B800-2C84DC5B5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1210"/>
            <a:ext cx="12192000" cy="41474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34C75DB-8566-4604-AD58-F50FB187C8A8}"/>
              </a:ext>
            </a:extLst>
          </p:cNvPr>
          <p:cNvSpPr txBox="1"/>
          <p:nvPr/>
        </p:nvSpPr>
        <p:spPr>
          <a:xfrm>
            <a:off x="2553468" y="253469"/>
            <a:ext cx="946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О дополнительных мерах по предотвращению распространения </a:t>
            </a:r>
            <a:r>
              <a:rPr lang="en-US" sz="20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COVID-19</a:t>
            </a:r>
            <a:r>
              <a:rPr lang="ru-RU" sz="20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 на период нерабочих дней с 30 октября по 07 ноября 2021 г.  </a:t>
            </a:r>
            <a:endParaRPr lang="ru-RU" sz="2000" dirty="0">
              <a:solidFill>
                <a:srgbClr val="005FB4"/>
              </a:solidFill>
              <a:latin typeface="Bahnschrift SemiCondense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F6A83BE-2808-459F-B5DD-11A8D63967F3}"/>
              </a:ext>
            </a:extLst>
          </p:cNvPr>
          <p:cNvSpPr txBox="1"/>
          <p:nvPr/>
        </p:nvSpPr>
        <p:spPr>
          <a:xfrm>
            <a:off x="11352225" y="6379024"/>
            <a:ext cx="781467" cy="52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A24A9F-F824-4BEE-91AE-14C16ECB659F}"/>
              </a:ext>
            </a:extLst>
          </p:cNvPr>
          <p:cNvSpPr txBox="1"/>
          <p:nvPr/>
        </p:nvSpPr>
        <p:spPr>
          <a:xfrm>
            <a:off x="3745782" y="1966337"/>
            <a:ext cx="7900460" cy="4094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 algn="just">
              <a:buFont typeface="Arial" panose="020B0604020202020204" pitchFamily="34" charset="0"/>
              <a:buChar char="•"/>
              <a:defRPr sz="13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700" dirty="0"/>
              <a:t>проведение массовых физкультурных и спортивных мероприятий;</a:t>
            </a:r>
          </a:p>
          <a:p>
            <a:pPr>
              <a:lnSpc>
                <a:spcPct val="110000"/>
              </a:lnSpc>
            </a:pPr>
            <a:r>
              <a:rPr lang="ru-RU" sz="1700" dirty="0"/>
              <a:t>проведение выставочных, просветительских мероприятий (в том числе лекций, тренингов) с очным присутствием граждан;</a:t>
            </a:r>
          </a:p>
          <a:p>
            <a:pPr>
              <a:lnSpc>
                <a:spcPct val="110000"/>
              </a:lnSpc>
            </a:pPr>
            <a:r>
              <a:rPr lang="ru-RU" sz="1700" dirty="0"/>
              <a:t>проведение досуговых, развлекательных, зрелищных, рекламных мероприятий, иных подобных мероприятий с очным присутствием граждан;</a:t>
            </a:r>
          </a:p>
          <a:p>
            <a:pPr>
              <a:lnSpc>
                <a:spcPct val="110000"/>
              </a:lnSpc>
            </a:pPr>
            <a:r>
              <a:rPr lang="ru-RU" sz="1700" dirty="0"/>
              <a:t>работа физкультурно-оздоровительных комплексов, плавательных бассейнов, бань и саун;</a:t>
            </a:r>
          </a:p>
          <a:p>
            <a:pPr>
              <a:lnSpc>
                <a:spcPct val="110000"/>
              </a:lnSpc>
            </a:pPr>
            <a:r>
              <a:rPr lang="ru-RU" sz="1700" dirty="0"/>
              <a:t>работа кинозалов и кинотеатров, концертных залов, концертных организаций, цирков, домов культуры, выставочных залов, библиотек и иных культурно-досуговых учреждений, за исключением театров и музейных учреждений;</a:t>
            </a:r>
          </a:p>
          <a:p>
            <a:pPr>
              <a:lnSpc>
                <a:spcPct val="110000"/>
              </a:lnSpc>
            </a:pPr>
            <a:r>
              <a:rPr lang="ru-RU" sz="1700" dirty="0"/>
              <a:t>работа аттракционов в парках культуры и отдыха, в торгово-развлекательных центрах, водных аттракционов (иных объектов) в аквапарках;</a:t>
            </a:r>
          </a:p>
          <a:p>
            <a:pPr>
              <a:lnSpc>
                <a:spcPct val="110000"/>
              </a:lnSpc>
            </a:pPr>
            <a:r>
              <a:rPr lang="ru-RU" sz="1700" dirty="0"/>
              <a:t>оказание стоматологической помощи за исключением помощи в экстренной </a:t>
            </a:r>
            <a:br>
              <a:rPr lang="ru-RU" sz="1700" dirty="0"/>
            </a:br>
            <a:r>
              <a:rPr lang="ru-RU" sz="1700" dirty="0"/>
              <a:t>и неотложной форме.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AE4062-097E-45EC-97C2-93DA851BFD36}"/>
              </a:ext>
            </a:extLst>
          </p:cNvPr>
          <p:cNvSpPr txBox="1"/>
          <p:nvPr/>
        </p:nvSpPr>
        <p:spPr>
          <a:xfrm>
            <a:off x="5352817" y="1160422"/>
            <a:ext cx="45036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500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Приостановлены: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24B66F-7879-42A1-98F8-4BF37B8F59D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28" y="1302780"/>
            <a:ext cx="437337" cy="4373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C5AA95-43F0-42FB-B62C-8EBB54AA5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1" y="3905098"/>
            <a:ext cx="2744940" cy="1829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70FA20-50AD-4DED-8F8E-B61E8EE3A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0" y="1568855"/>
            <a:ext cx="2744940" cy="18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2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F171A33-8E86-4FB1-A9B4-E8B81677D572}"/>
              </a:ext>
            </a:extLst>
          </p:cNvPr>
          <p:cNvCxnSpPr>
            <a:cxnSpLocks/>
          </p:cNvCxnSpPr>
          <p:nvPr/>
        </p:nvCxnSpPr>
        <p:spPr>
          <a:xfrm flipH="1">
            <a:off x="365992" y="1074989"/>
            <a:ext cx="11460016" cy="0"/>
          </a:xfrm>
          <a:prstGeom prst="line">
            <a:avLst/>
          </a:prstGeom>
          <a:ln w="12700">
            <a:solidFill>
              <a:srgbClr val="005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71359D-233C-4F26-92F4-26F03E689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92" y="298192"/>
            <a:ext cx="2254050" cy="549529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BA65CE46-2CE6-41E1-AA9C-1CB7D11C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C8FC6CC5-5107-4AB5-ADC5-B91D0E541E78}" type="slidenum">
              <a:rPr lang="ru-RU" smtClean="0"/>
              <a:t>3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615639-765C-4E79-B800-2C84DC5B5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192000" cy="46515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089E9926-805E-423F-BA8F-4CBAC120EC6E}"/>
              </a:ext>
            </a:extLst>
          </p:cNvPr>
          <p:cNvSpPr txBox="1"/>
          <p:nvPr/>
        </p:nvSpPr>
        <p:spPr>
          <a:xfrm>
            <a:off x="3216729" y="1074989"/>
            <a:ext cx="5758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Объекты розничной торговли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F6A83BE-2808-459F-B5DD-11A8D63967F3}"/>
              </a:ext>
            </a:extLst>
          </p:cNvPr>
          <p:cNvSpPr txBox="1"/>
          <p:nvPr/>
        </p:nvSpPr>
        <p:spPr>
          <a:xfrm>
            <a:off x="11352225" y="6358406"/>
            <a:ext cx="781467" cy="52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1DCE51-F5D5-4496-A1EC-9674E01C58BA}"/>
              </a:ext>
            </a:extLst>
          </p:cNvPr>
          <p:cNvSpPr txBox="1"/>
          <p:nvPr/>
        </p:nvSpPr>
        <p:spPr>
          <a:xfrm>
            <a:off x="4674152" y="1507345"/>
            <a:ext cx="260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за исключением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Bahnschrift SemiCondense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36D42F-2715-449C-B0D8-E305A1B1C04A}"/>
              </a:ext>
            </a:extLst>
          </p:cNvPr>
          <p:cNvSpPr txBox="1"/>
          <p:nvPr/>
        </p:nvSpPr>
        <p:spPr>
          <a:xfrm>
            <a:off x="403194" y="4784481"/>
            <a:ext cx="329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Не приостанавливается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при соблюдении условий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8E931C-17E7-4A70-8356-D94AB3F0EBF9}"/>
              </a:ext>
            </a:extLst>
          </p:cNvPr>
          <p:cNvSpPr txBox="1"/>
          <p:nvPr/>
        </p:nvSpPr>
        <p:spPr>
          <a:xfrm>
            <a:off x="3853706" y="4371151"/>
            <a:ext cx="789804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25ABCB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BC4D5"/>
                </a:solidFill>
              </a:rPr>
              <a:t>использование работниками средств индивидуальной защиты органов;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BC4D5"/>
                </a:solidFill>
              </a:rPr>
              <a:t>социальная дистанция не менее 1,5 метра;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BC4D5"/>
                </a:solidFill>
              </a:rPr>
              <a:t>соблюдение Рекомендаций по предупреждению распространения новой коронавирусной инфекции COVID-19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BC4D5"/>
                </a:solidFill>
              </a:rPr>
              <a:t>наличие документа, удостоверяющего личность и документа о прохождении вакцинации, или сертификата о прохождении вакцинации, или </a:t>
            </a:r>
            <a:r>
              <a:rPr lang="en-US" sz="1500" dirty="0">
                <a:solidFill>
                  <a:srgbClr val="5BC4D5"/>
                </a:solidFill>
              </a:rPr>
              <a:t>QR</a:t>
            </a:r>
            <a:r>
              <a:rPr lang="ru-RU" sz="1500" dirty="0">
                <a:solidFill>
                  <a:srgbClr val="5BC4D5"/>
                </a:solidFill>
              </a:rPr>
              <a:t>-кода, или перенесенном заболевании </a:t>
            </a:r>
            <a:br>
              <a:rPr lang="ru-RU" sz="1500" dirty="0">
                <a:solidFill>
                  <a:srgbClr val="5BC4D5"/>
                </a:solidFill>
              </a:rPr>
            </a:br>
            <a:r>
              <a:rPr lang="ru-RU" sz="1500" dirty="0">
                <a:solidFill>
                  <a:srgbClr val="5BC4D5"/>
                </a:solidFill>
              </a:rPr>
              <a:t>не более 6 календарных месяцев назад**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FE299A3-7C30-44E9-88D7-99D9697D5BD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504" y="1077358"/>
            <a:ext cx="525202" cy="5252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C5889-A5FF-405E-8B30-F3822224390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69" y="3009126"/>
            <a:ext cx="715795" cy="5693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C5A94A2-9758-44D0-893D-DD1D6D811D03}"/>
              </a:ext>
            </a:extLst>
          </p:cNvPr>
          <p:cNvSpPr txBox="1"/>
          <p:nvPr/>
        </p:nvSpPr>
        <p:spPr>
          <a:xfrm>
            <a:off x="2551056" y="2826937"/>
            <a:ext cx="31496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ru-RU" dirty="0">
                <a:solidFill>
                  <a:srgbClr val="0070C0"/>
                </a:solidFill>
              </a:rPr>
              <a:t>объектов розничной торговли, реализующих непродовольственные товары первой необходимости*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517B7F-DF9D-4A07-94AC-D4825F68B3F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050" y="2964589"/>
            <a:ext cx="566169" cy="56549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C18E9C4-EAB4-4676-BCB1-02F2826DC852}"/>
              </a:ext>
            </a:extLst>
          </p:cNvPr>
          <p:cNvSpPr txBox="1"/>
          <p:nvPr/>
        </p:nvSpPr>
        <p:spPr>
          <a:xfrm>
            <a:off x="7095219" y="3076587"/>
            <a:ext cx="27911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ru-RU" dirty="0">
                <a:solidFill>
                  <a:srgbClr val="0070C0"/>
                </a:solidFill>
              </a:rPr>
              <a:t>аптек и аптечных пунктов*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0488CF-0899-4AAD-A9ED-7EB548346A1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421" y="2085685"/>
            <a:ext cx="469061" cy="63756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26103FF-AC4F-4559-9AB0-F69D60663657}"/>
              </a:ext>
            </a:extLst>
          </p:cNvPr>
          <p:cNvSpPr txBox="1"/>
          <p:nvPr/>
        </p:nvSpPr>
        <p:spPr>
          <a:xfrm>
            <a:off x="9080482" y="2278008"/>
            <a:ext cx="27911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ru-RU" dirty="0">
                <a:solidFill>
                  <a:srgbClr val="0070C0"/>
                </a:solidFill>
              </a:rPr>
              <a:t>салонов операторов связи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F7CCBA-AF6F-46BF-98E5-4790A48ABF8D}"/>
              </a:ext>
            </a:extLst>
          </p:cNvPr>
          <p:cNvSpPr txBox="1"/>
          <p:nvPr/>
        </p:nvSpPr>
        <p:spPr>
          <a:xfrm>
            <a:off x="1827576" y="2252255"/>
            <a:ext cx="12740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ru-RU" dirty="0">
                <a:solidFill>
                  <a:srgbClr val="0070C0"/>
                </a:solidFill>
              </a:rPr>
              <a:t>автосалонов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B6A76D-04E7-46FB-A849-773945D216AC}"/>
              </a:ext>
            </a:extLst>
          </p:cNvPr>
          <p:cNvSpPr txBox="1"/>
          <p:nvPr/>
        </p:nvSpPr>
        <p:spPr>
          <a:xfrm>
            <a:off x="4771731" y="2169255"/>
            <a:ext cx="2791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ru-RU" dirty="0">
                <a:solidFill>
                  <a:srgbClr val="0070C0"/>
                </a:solidFill>
              </a:rPr>
              <a:t>объектов, реализующих цветы 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и другие растения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4E9716-EACA-409B-8311-FE96DEDD06D7}"/>
              </a:ext>
            </a:extLst>
          </p:cNvPr>
          <p:cNvSpPr txBox="1"/>
          <p:nvPr/>
        </p:nvSpPr>
        <p:spPr>
          <a:xfrm>
            <a:off x="1483997" y="3707304"/>
            <a:ext cx="9694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ru-RU" dirty="0">
                <a:solidFill>
                  <a:srgbClr val="0070C0"/>
                </a:solidFill>
              </a:rPr>
              <a:t>иных объектов розничной торговли непродовольственными товарами площадью торгового зала до 400 м² 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при соблюдении условия одновременного нахождения в торговом зале посетителей исходя из расчета 1 человек на 4 м²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71E221-D447-4F47-8079-E0834E52453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2077104"/>
            <a:ext cx="562937" cy="6599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82F7D31-75B2-4AF7-905E-71E849D3174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22" y="2193679"/>
            <a:ext cx="491824" cy="49182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01BA15C-3B35-4EC7-8957-DE3404C5A7D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83" y="3791653"/>
            <a:ext cx="446514" cy="4465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AA1A4C8-E6B7-4827-84CF-B13E139696F5}"/>
              </a:ext>
            </a:extLst>
          </p:cNvPr>
          <p:cNvSpPr txBox="1"/>
          <p:nvPr/>
        </p:nvSpPr>
        <p:spPr>
          <a:xfrm>
            <a:off x="2553468" y="253469"/>
            <a:ext cx="946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О дополнительных мерах по предотвращению распространения </a:t>
            </a:r>
            <a:r>
              <a:rPr lang="en-US" sz="20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COVID-19</a:t>
            </a:r>
            <a:r>
              <a:rPr lang="ru-RU" sz="20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 на период нерабочих дней с 30 октября по 07 ноября 2021 г.  </a:t>
            </a:r>
            <a:endParaRPr lang="ru-RU" sz="2000" dirty="0">
              <a:solidFill>
                <a:srgbClr val="005FB4"/>
              </a:solidFill>
              <a:latin typeface="Bahnschrift SemiCondense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8A611E-DE26-48AB-9F09-47E6BCF6D64F}"/>
              </a:ext>
            </a:extLst>
          </p:cNvPr>
          <p:cNvSpPr txBox="1"/>
          <p:nvPr/>
        </p:nvSpPr>
        <p:spPr>
          <a:xfrm>
            <a:off x="934814" y="6038681"/>
            <a:ext cx="56778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just">
              <a:buFont typeface="Arial" panose="020B0604020202020204" pitchFamily="34" charset="0"/>
              <a:buNone/>
              <a:defRPr sz="1100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sz="1300" dirty="0"/>
              <a:t>*требования о наличии документов о вакцинации не распространяется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C8D785-F7F4-4454-9741-75CA42D194D9}"/>
              </a:ext>
            </a:extLst>
          </p:cNvPr>
          <p:cNvSpPr txBox="1"/>
          <p:nvPr/>
        </p:nvSpPr>
        <p:spPr>
          <a:xfrm>
            <a:off x="7568407" y="6067586"/>
            <a:ext cx="37607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just">
              <a:buFont typeface="Arial" panose="020B0604020202020204" pitchFamily="34" charset="0"/>
              <a:buNone/>
              <a:defRPr sz="1100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sz="1300" dirty="0"/>
              <a:t>**за исключением лиц, не достигших возраста 18 лет</a:t>
            </a:r>
          </a:p>
        </p:txBody>
      </p:sp>
    </p:spTree>
    <p:extLst>
      <p:ext uri="{BB962C8B-B14F-4D97-AF65-F5344CB8AC3E}">
        <p14:creationId xmlns:p14="http://schemas.microsoft.com/office/powerpoint/2010/main" val="363063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F171A33-8E86-4FB1-A9B4-E8B81677D572}"/>
              </a:ext>
            </a:extLst>
          </p:cNvPr>
          <p:cNvCxnSpPr>
            <a:cxnSpLocks/>
          </p:cNvCxnSpPr>
          <p:nvPr/>
        </p:nvCxnSpPr>
        <p:spPr>
          <a:xfrm flipH="1">
            <a:off x="365992" y="1074989"/>
            <a:ext cx="11460016" cy="0"/>
          </a:xfrm>
          <a:prstGeom prst="line">
            <a:avLst/>
          </a:prstGeom>
          <a:ln w="12700">
            <a:solidFill>
              <a:srgbClr val="005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71359D-233C-4F26-92F4-26F03E689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92" y="298192"/>
            <a:ext cx="2254050" cy="549529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BA65CE46-2CE6-41E1-AA9C-1CB7D11C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C8FC6CC5-5107-4AB5-ADC5-B91D0E541E78}" type="slidenum">
              <a:rPr lang="ru-RU" smtClean="0"/>
              <a:t>4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615639-765C-4E79-B800-2C84DC5B5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1210"/>
            <a:ext cx="12192000" cy="41474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34C75DB-8566-4604-AD58-F50FB187C8A8}"/>
              </a:ext>
            </a:extLst>
          </p:cNvPr>
          <p:cNvSpPr txBox="1"/>
          <p:nvPr/>
        </p:nvSpPr>
        <p:spPr>
          <a:xfrm>
            <a:off x="3958705" y="298192"/>
            <a:ext cx="4833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Не приостанавливается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89E9926-805E-423F-BA8F-4CBAC120EC6E}"/>
              </a:ext>
            </a:extLst>
          </p:cNvPr>
          <p:cNvSpPr txBox="1"/>
          <p:nvPr/>
        </p:nvSpPr>
        <p:spPr>
          <a:xfrm>
            <a:off x="1696046" y="1300673"/>
            <a:ext cx="10129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Музейные учреждения, театры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F6A83BE-2808-459F-B5DD-11A8D63967F3}"/>
              </a:ext>
            </a:extLst>
          </p:cNvPr>
          <p:cNvSpPr txBox="1"/>
          <p:nvPr/>
        </p:nvSpPr>
        <p:spPr>
          <a:xfrm>
            <a:off x="11352225" y="6379024"/>
            <a:ext cx="781467" cy="52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36D42F-2715-449C-B0D8-E305A1B1C04A}"/>
              </a:ext>
            </a:extLst>
          </p:cNvPr>
          <p:cNvSpPr txBox="1"/>
          <p:nvPr/>
        </p:nvSpPr>
        <p:spPr>
          <a:xfrm>
            <a:off x="7939" y="2105885"/>
            <a:ext cx="32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При соблюдении условии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2F73B3-636C-4157-9159-8173D9EB3C16}"/>
              </a:ext>
            </a:extLst>
          </p:cNvPr>
          <p:cNvSpPr txBox="1"/>
          <p:nvPr/>
        </p:nvSpPr>
        <p:spPr>
          <a:xfrm>
            <a:off x="1072572" y="3167765"/>
            <a:ext cx="1884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с 18.10.2021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454A2C6-2DA3-410D-B4D6-1D3775DE027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2" y="3099780"/>
            <a:ext cx="523220" cy="5232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CA37375-7211-4DF7-A4E4-06D98E9D792B}"/>
              </a:ext>
            </a:extLst>
          </p:cNvPr>
          <p:cNvSpPr txBox="1"/>
          <p:nvPr/>
        </p:nvSpPr>
        <p:spPr>
          <a:xfrm>
            <a:off x="3104786" y="3093597"/>
            <a:ext cx="8745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 algn="just">
              <a:buFont typeface="Arial" panose="020B0604020202020204" pitchFamily="34" charset="0"/>
              <a:buChar char="•"/>
              <a:defRPr sz="13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marL="0" indent="0">
              <a:buNone/>
            </a:pPr>
            <a:r>
              <a:rPr lang="ru-RU" sz="1500" dirty="0"/>
              <a:t>наличие у граждан (за исключением лиц, не достигших возраста 18 лет): паспорта, документа</a:t>
            </a:r>
            <a:br>
              <a:rPr lang="ru-RU" sz="1500" dirty="0"/>
            </a:br>
            <a:r>
              <a:rPr lang="ru-RU" sz="1500" dirty="0"/>
              <a:t>о вакцинации либо о перенесенном заболевании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9A7AE3-791F-4A73-98B0-CDC42D7B0A2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38" y="1225631"/>
            <a:ext cx="622589" cy="62258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20279D8-B088-4B92-855F-E9E54EBF5B8E}"/>
              </a:ext>
            </a:extLst>
          </p:cNvPr>
          <p:cNvSpPr txBox="1"/>
          <p:nvPr/>
        </p:nvSpPr>
        <p:spPr>
          <a:xfrm>
            <a:off x="3104786" y="1935179"/>
            <a:ext cx="8752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 algn="just">
              <a:buFont typeface="Arial" panose="020B0604020202020204" pitchFamily="34" charset="0"/>
              <a:buChar char="•"/>
              <a:defRPr sz="13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marL="0" indent="0">
              <a:buNone/>
            </a:pPr>
            <a:r>
              <a:rPr lang="ru-RU" sz="1500" dirty="0"/>
              <a:t>ограничение количества посетителей и заполняемости помещений (залов) не более 50% от общей вместимости;</a:t>
            </a:r>
          </a:p>
          <a:p>
            <a:pPr marL="0" indent="0">
              <a:buNone/>
            </a:pPr>
            <a:r>
              <a:rPr lang="ru-RU" sz="1500" dirty="0"/>
              <a:t>социальная дистанция;</a:t>
            </a:r>
          </a:p>
          <a:p>
            <a:pPr marL="0" indent="0">
              <a:buNone/>
            </a:pPr>
            <a:r>
              <a:rPr lang="ru-RU" sz="1500" dirty="0"/>
              <a:t>соблюдение Рекомендаций по предупреждению распространения новой коронавирусной инфекции COVID-19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7499C-40CB-42D7-B41A-39491A7C4210}"/>
              </a:ext>
            </a:extLst>
          </p:cNvPr>
          <p:cNvSpPr txBox="1"/>
          <p:nvPr/>
        </p:nvSpPr>
        <p:spPr>
          <a:xfrm>
            <a:off x="987394" y="3976288"/>
            <a:ext cx="9261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Пансионаты, дома отдыха, санатории, санаторно-оздоровительные </a:t>
            </a:r>
          </a:p>
          <a:p>
            <a:pPr algn="ctr">
              <a:defRPr/>
            </a:pPr>
            <a:r>
              <a:rPr lang="ru-RU" sz="20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детские лагеря круглогодичного действия, отдых детей и их оздоровление, </a:t>
            </a:r>
          </a:p>
          <a:p>
            <a:pPr algn="ctr">
              <a:defRPr/>
            </a:pPr>
            <a:r>
              <a:rPr lang="ru-RU" sz="20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турбазы, за исключением служебных командировок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E028B3-BA68-4AF1-BB8F-DC3E66E9FBA1}"/>
              </a:ext>
            </a:extLst>
          </p:cNvPr>
          <p:cNvSpPr txBox="1"/>
          <p:nvPr/>
        </p:nvSpPr>
        <p:spPr>
          <a:xfrm>
            <a:off x="3073013" y="5137420"/>
            <a:ext cx="875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 algn="just">
              <a:buFont typeface="Arial" panose="020B0604020202020204" pitchFamily="34" charset="0"/>
              <a:buChar char="•"/>
              <a:defRPr sz="13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marL="0" indent="0">
              <a:buNone/>
            </a:pPr>
            <a:r>
              <a:rPr lang="ru-RU" sz="1500" dirty="0"/>
              <a:t>соблюдение Рекомендаций по предупреждению распространения новой коронавирусной инфекции COVID-19;</a:t>
            </a:r>
          </a:p>
          <a:p>
            <a:pPr marL="0" indent="0">
              <a:buNone/>
            </a:pPr>
            <a:r>
              <a:rPr lang="ru-RU" sz="1500" dirty="0"/>
              <a:t>наличие у граждан (за исключением лиц, не достигших возраста 18 лет): паспорта, документа</a:t>
            </a:r>
            <a:br>
              <a:rPr lang="ru-RU" sz="1500" dirty="0"/>
            </a:br>
            <a:r>
              <a:rPr lang="ru-RU" sz="1500" dirty="0"/>
              <a:t>о вакцинации либо о перенесенном заболевании или отрицательного результата ПЦР-теста </a:t>
            </a:r>
            <a:br>
              <a:rPr lang="ru-RU" sz="1500" dirty="0"/>
            </a:br>
            <a:r>
              <a:rPr lang="ru-RU" sz="1500" dirty="0"/>
              <a:t>(не ранее чем за 72 часа)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A100C3E-EACC-4B6D-A80E-AAEA066FF32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0" y="4245585"/>
            <a:ext cx="506823" cy="50682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ADF92A0-F9E2-498A-A13E-52D5F45F43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743" y="4451418"/>
            <a:ext cx="390980" cy="39098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0CE6AC4-24A1-4C3F-A41D-17C720FB205A}"/>
              </a:ext>
            </a:extLst>
          </p:cNvPr>
          <p:cNvSpPr txBox="1"/>
          <p:nvPr/>
        </p:nvSpPr>
        <p:spPr>
          <a:xfrm>
            <a:off x="7939" y="5404168"/>
            <a:ext cx="32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При соблюдении условии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5D8324-1F00-4950-906E-5474B042AFF7}"/>
              </a:ext>
            </a:extLst>
          </p:cNvPr>
          <p:cNvSpPr txBox="1"/>
          <p:nvPr/>
        </p:nvSpPr>
        <p:spPr>
          <a:xfrm>
            <a:off x="10249233" y="4440736"/>
            <a:ext cx="1884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с 18.10.2021</a:t>
            </a:r>
          </a:p>
        </p:txBody>
      </p:sp>
    </p:spTree>
    <p:extLst>
      <p:ext uri="{BB962C8B-B14F-4D97-AF65-F5344CB8AC3E}">
        <p14:creationId xmlns:p14="http://schemas.microsoft.com/office/powerpoint/2010/main" val="133796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F171A33-8E86-4FB1-A9B4-E8B81677D572}"/>
              </a:ext>
            </a:extLst>
          </p:cNvPr>
          <p:cNvCxnSpPr>
            <a:cxnSpLocks/>
          </p:cNvCxnSpPr>
          <p:nvPr/>
        </p:nvCxnSpPr>
        <p:spPr>
          <a:xfrm flipH="1">
            <a:off x="365992" y="1074989"/>
            <a:ext cx="11460016" cy="0"/>
          </a:xfrm>
          <a:prstGeom prst="line">
            <a:avLst/>
          </a:prstGeom>
          <a:ln w="12700">
            <a:solidFill>
              <a:srgbClr val="005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71359D-233C-4F26-92F4-26F03E689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92" y="298192"/>
            <a:ext cx="2254050" cy="549529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BA65CE46-2CE6-41E1-AA9C-1CB7D11C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C8FC6CC5-5107-4AB5-ADC5-B91D0E541E78}" type="slidenum">
              <a:rPr lang="ru-RU" smtClean="0"/>
              <a:t>5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615639-765C-4E79-B800-2C84DC5B5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192000" cy="46515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34C75DB-8566-4604-AD58-F50FB187C8A8}"/>
              </a:ext>
            </a:extLst>
          </p:cNvPr>
          <p:cNvSpPr txBox="1"/>
          <p:nvPr/>
        </p:nvSpPr>
        <p:spPr>
          <a:xfrm>
            <a:off x="1364974" y="299054"/>
            <a:ext cx="946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Не приостанавливается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89E9926-805E-423F-BA8F-4CBAC120EC6E}"/>
              </a:ext>
            </a:extLst>
          </p:cNvPr>
          <p:cNvSpPr txBox="1"/>
          <p:nvPr/>
        </p:nvSpPr>
        <p:spPr>
          <a:xfrm>
            <a:off x="3538611" y="1094707"/>
            <a:ext cx="5758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Предприятия общественного питания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F6A83BE-2808-459F-B5DD-11A8D63967F3}"/>
              </a:ext>
            </a:extLst>
          </p:cNvPr>
          <p:cNvSpPr txBox="1"/>
          <p:nvPr/>
        </p:nvSpPr>
        <p:spPr>
          <a:xfrm>
            <a:off x="11410533" y="6370335"/>
            <a:ext cx="781467" cy="52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5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5C7A00-D09D-432B-B496-37CFD7716D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47" y="1118198"/>
            <a:ext cx="556754" cy="5567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C1DCE51-F5D5-4496-A1EC-9674E01C58BA}"/>
              </a:ext>
            </a:extLst>
          </p:cNvPr>
          <p:cNvSpPr txBox="1"/>
          <p:nvPr/>
        </p:nvSpPr>
        <p:spPr>
          <a:xfrm>
            <a:off x="-318052" y="1639630"/>
            <a:ext cx="4140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за </a:t>
            </a:r>
            <a:r>
              <a:rPr lang="ru-RU" sz="2500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исключением</a:t>
            </a:r>
            <a:endParaRPr lang="ru-RU" sz="2500" dirty="0">
              <a:solidFill>
                <a:schemeClr val="bg2">
                  <a:lumMod val="50000"/>
                </a:schemeClr>
              </a:solidFill>
              <a:latin typeface="Bahnschrift SemiCondense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BE6285-58FD-4450-9DE6-A444F2287FE0}"/>
              </a:ext>
            </a:extLst>
          </p:cNvPr>
          <p:cNvSpPr txBox="1"/>
          <p:nvPr/>
        </p:nvSpPr>
        <p:spPr>
          <a:xfrm>
            <a:off x="3143415" y="1561101"/>
            <a:ext cx="904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ru-RU" sz="2000" dirty="0">
                <a:solidFill>
                  <a:srgbClr val="0070C0"/>
                </a:solidFill>
              </a:rPr>
              <a:t>обслуживания на вынос без посещения гражданами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</a:rPr>
              <a:t>помещений таких предприятий, а также доставки заказов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36D42F-2715-449C-B0D8-E305A1B1C04A}"/>
              </a:ext>
            </a:extLst>
          </p:cNvPr>
          <p:cNvSpPr txBox="1"/>
          <p:nvPr/>
        </p:nvSpPr>
        <p:spPr>
          <a:xfrm>
            <a:off x="-24089" y="2540280"/>
            <a:ext cx="3705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При соблюдении </a:t>
            </a:r>
          </a:p>
          <a:p>
            <a:pPr algn="ctr">
              <a:defRPr/>
            </a:pPr>
            <a:r>
              <a:rPr lang="ru-RU" sz="2500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условий*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8E931C-17E7-4A70-8356-D94AB3F0EBF9}"/>
              </a:ext>
            </a:extLst>
          </p:cNvPr>
          <p:cNvSpPr txBox="1"/>
          <p:nvPr/>
        </p:nvSpPr>
        <p:spPr>
          <a:xfrm>
            <a:off x="3681219" y="2268990"/>
            <a:ext cx="826403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25ABCB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5BC4D5"/>
                </a:solidFill>
              </a:rPr>
              <a:t>обеспечение максимальной заполняемости посадочных мест: не более чем на 50% начиная с 4-местного стола, </a:t>
            </a:r>
            <a:br>
              <a:rPr lang="ru-RU" sz="1350" dirty="0">
                <a:solidFill>
                  <a:srgbClr val="5BC4D5"/>
                </a:solidFill>
              </a:rPr>
            </a:br>
            <a:r>
              <a:rPr lang="ru-RU" sz="1350" dirty="0">
                <a:solidFill>
                  <a:srgbClr val="5BC4D5"/>
                </a:solidFill>
              </a:rPr>
              <a:t>но не более 50% от общей вместимости объекта;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5BC4D5"/>
                </a:solidFill>
              </a:rPr>
              <a:t>организация "входного фильтра": проведение контроля температуры тела;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5BC4D5"/>
                </a:solidFill>
              </a:rPr>
              <a:t>применение в залах обслуживания посетителей устройств для обеззараживания воздуха;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5BC4D5"/>
                </a:solidFill>
              </a:rPr>
              <a:t>осуществление деятельности с обслуживанием в зале с 06 ч. 00 мин. до 23 ч. 00 мин. (в иное время только </a:t>
            </a:r>
            <a:br>
              <a:rPr lang="ru-RU" sz="1350" dirty="0">
                <a:solidFill>
                  <a:srgbClr val="5BC4D5"/>
                </a:solidFill>
              </a:rPr>
            </a:br>
            <a:r>
              <a:rPr lang="ru-RU" sz="1350" dirty="0">
                <a:solidFill>
                  <a:srgbClr val="5BC4D5"/>
                </a:solidFill>
              </a:rPr>
              <a:t>на вынос);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5BC4D5"/>
                </a:solidFill>
              </a:rPr>
              <a:t>соблюдение Рекомендаций по предупреждению распространения новой коронавирусной инфекции COVID-19.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EBF146-E839-45EF-A440-3C46ED4EF40E}"/>
              </a:ext>
            </a:extLst>
          </p:cNvPr>
          <p:cNvSpPr txBox="1"/>
          <p:nvPr/>
        </p:nvSpPr>
        <p:spPr>
          <a:xfrm>
            <a:off x="1127965" y="4796504"/>
            <a:ext cx="188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с 25.10.2021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13BDEF-BAB1-43D8-8271-11D13062A096}"/>
              </a:ext>
            </a:extLst>
          </p:cNvPr>
          <p:cNvSpPr txBox="1"/>
          <p:nvPr/>
        </p:nvSpPr>
        <p:spPr>
          <a:xfrm>
            <a:off x="3681221" y="4496814"/>
            <a:ext cx="826403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 algn="just">
              <a:buFont typeface="Arial" panose="020B0604020202020204" pitchFamily="34" charset="0"/>
              <a:buChar char="•"/>
              <a:defRPr sz="13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sz="1350" dirty="0"/>
              <a:t>запрет на работу бесплатных публичных точек беспроводной технологии </a:t>
            </a:r>
            <a:r>
              <a:rPr lang="ru-RU" sz="1350" dirty="0" err="1"/>
              <a:t>Wi</a:t>
            </a:r>
            <a:r>
              <a:rPr lang="ru-RU" sz="1350" dirty="0"/>
              <a:t>-Fi;</a:t>
            </a:r>
          </a:p>
          <a:p>
            <a:r>
              <a:rPr lang="ru-RU" sz="1350" dirty="0"/>
              <a:t>наличие у граждан (за исключением лиц, не достигших возраста 18 лет): паспорта, документа о вакцинации либо о перенесенном заболевании или отрицательного результата ПЦР-теста (не ранее чем за 72 часа)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8CA9EB-0042-4E7F-A4AA-849A029C46B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74" y="1722231"/>
            <a:ext cx="462929" cy="46292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BBA184-3241-4003-8135-22FFD09752B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68" y="4746215"/>
            <a:ext cx="523220" cy="5232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1C817A0-5719-4E80-A076-964F8F66D789}"/>
              </a:ext>
            </a:extLst>
          </p:cNvPr>
          <p:cNvSpPr txBox="1"/>
          <p:nvPr/>
        </p:nvSpPr>
        <p:spPr>
          <a:xfrm>
            <a:off x="389368" y="6079897"/>
            <a:ext cx="8851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just">
              <a:buFont typeface="Arial" panose="020B0604020202020204" pitchFamily="34" charset="0"/>
              <a:buNone/>
              <a:defRPr sz="1100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sz="1300" dirty="0"/>
              <a:t>*не распространяется на </a:t>
            </a:r>
            <a:r>
              <a:rPr lang="ru-RU" sz="1300" dirty="0" err="1"/>
              <a:t>фуд</a:t>
            </a:r>
            <a:r>
              <a:rPr lang="ru-RU" sz="1300" dirty="0"/>
              <a:t>-корты в торговых, торгово-развлекательных центрах (комплексах)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D39EFE-5DFB-4DB9-9B1D-5972A7E60724}"/>
              </a:ext>
            </a:extLst>
          </p:cNvPr>
          <p:cNvSpPr txBox="1"/>
          <p:nvPr/>
        </p:nvSpPr>
        <p:spPr>
          <a:xfrm>
            <a:off x="3681220" y="3872538"/>
            <a:ext cx="82640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25ABCB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5BC4D5"/>
                </a:solidFill>
              </a:rPr>
              <a:t>работа детских комнат, танцевальных площадок, караоке;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5BC4D5"/>
                </a:solidFill>
              </a:rPr>
              <a:t>организация массовых мероприятий (в том числе торжеств, банкетов);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95F4D6-E878-4F7A-8716-BDA636A6B25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74" y="3848923"/>
            <a:ext cx="523221" cy="52322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C213C35-98E7-4F83-8468-0072124EEF3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43" y="5433419"/>
            <a:ext cx="465151" cy="46515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FCD8169-2A4C-410B-9877-6058F36CF917}"/>
              </a:ext>
            </a:extLst>
          </p:cNvPr>
          <p:cNvSpPr txBox="1"/>
          <p:nvPr/>
        </p:nvSpPr>
        <p:spPr>
          <a:xfrm>
            <a:off x="2357359" y="5293890"/>
            <a:ext cx="87066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Временное приостановление предоставления кальянов для курения </a:t>
            </a:r>
          </a:p>
          <a:p>
            <a:pPr algn="ctr">
              <a:defRPr/>
            </a:pPr>
            <a:r>
              <a:rPr lang="ru-RU" sz="24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в ресторанах, барах, кафе и иных аналогичных объектах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1C237B-A0CE-4245-87FF-63E0B781E775}"/>
              </a:ext>
            </a:extLst>
          </p:cNvPr>
          <p:cNvSpPr txBox="1"/>
          <p:nvPr/>
        </p:nvSpPr>
        <p:spPr>
          <a:xfrm>
            <a:off x="1042488" y="3871479"/>
            <a:ext cx="18844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Запрет</a:t>
            </a:r>
          </a:p>
        </p:txBody>
      </p:sp>
    </p:spTree>
    <p:extLst>
      <p:ext uri="{BB962C8B-B14F-4D97-AF65-F5344CB8AC3E}">
        <p14:creationId xmlns:p14="http://schemas.microsoft.com/office/powerpoint/2010/main" val="130920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F171A33-8E86-4FB1-A9B4-E8B81677D572}"/>
              </a:ext>
            </a:extLst>
          </p:cNvPr>
          <p:cNvCxnSpPr>
            <a:cxnSpLocks/>
          </p:cNvCxnSpPr>
          <p:nvPr/>
        </p:nvCxnSpPr>
        <p:spPr>
          <a:xfrm flipH="1">
            <a:off x="365992" y="1074989"/>
            <a:ext cx="11460016" cy="0"/>
          </a:xfrm>
          <a:prstGeom prst="line">
            <a:avLst/>
          </a:prstGeom>
          <a:ln w="12700">
            <a:solidFill>
              <a:srgbClr val="005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71359D-233C-4F26-92F4-26F03E689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92" y="298192"/>
            <a:ext cx="2254050" cy="549529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BA65CE46-2CE6-41E1-AA9C-1CB7D11C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C8FC6CC5-5107-4AB5-ADC5-B91D0E541E78}" type="slidenum">
              <a:rPr lang="ru-RU" smtClean="0"/>
              <a:t>6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615639-765C-4E79-B800-2C84DC5B5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192000" cy="46515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34C75DB-8566-4604-AD58-F50FB187C8A8}"/>
              </a:ext>
            </a:extLst>
          </p:cNvPr>
          <p:cNvSpPr txBox="1"/>
          <p:nvPr/>
        </p:nvSpPr>
        <p:spPr>
          <a:xfrm>
            <a:off x="3821927" y="346784"/>
            <a:ext cx="5266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Не приостанавливается </a:t>
            </a:r>
            <a:endParaRPr lang="ru-RU" sz="2800" dirty="0">
              <a:solidFill>
                <a:srgbClr val="005FB4"/>
              </a:solidFill>
              <a:latin typeface="Bahnschrift SemiCondense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89E9926-805E-423F-BA8F-4CBAC120EC6E}"/>
              </a:ext>
            </a:extLst>
          </p:cNvPr>
          <p:cNvSpPr txBox="1"/>
          <p:nvPr/>
        </p:nvSpPr>
        <p:spPr>
          <a:xfrm>
            <a:off x="750654" y="1106204"/>
            <a:ext cx="11250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0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Салоны красоты, косметические салоны, парикмахерские, </a:t>
            </a:r>
            <a:br>
              <a:rPr lang="ru-RU" sz="30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</a:br>
            <a:r>
              <a:rPr lang="ru-RU" sz="30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СПА-салоны, массажные салоны, солярии, фитнес-центры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F6A83BE-2808-459F-B5DD-11A8D63967F3}"/>
              </a:ext>
            </a:extLst>
          </p:cNvPr>
          <p:cNvSpPr txBox="1"/>
          <p:nvPr/>
        </p:nvSpPr>
        <p:spPr>
          <a:xfrm>
            <a:off x="11352225" y="6358406"/>
            <a:ext cx="781467" cy="52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36D42F-2715-449C-B0D8-E305A1B1C04A}"/>
              </a:ext>
            </a:extLst>
          </p:cNvPr>
          <p:cNvSpPr txBox="1"/>
          <p:nvPr/>
        </p:nvSpPr>
        <p:spPr>
          <a:xfrm>
            <a:off x="1908324" y="2739371"/>
            <a:ext cx="8264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При соблюдении условий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8E931C-17E7-4A70-8356-D94AB3F0EBF9}"/>
              </a:ext>
            </a:extLst>
          </p:cNvPr>
          <p:cNvSpPr txBox="1"/>
          <p:nvPr/>
        </p:nvSpPr>
        <p:spPr>
          <a:xfrm>
            <a:off x="1364974" y="3706311"/>
            <a:ext cx="288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25ABCB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ru-RU" sz="2200" dirty="0">
                <a:solidFill>
                  <a:srgbClr val="5BC4D5"/>
                </a:solidFill>
              </a:rPr>
              <a:t>предварительная* запись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93F4D1-D99E-43D6-9804-874C296F0A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809"/>
            <a:ext cx="908878" cy="9289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4BA1C6F-B657-4C95-8F61-266BCE3D24E7}"/>
              </a:ext>
            </a:extLst>
          </p:cNvPr>
          <p:cNvSpPr txBox="1"/>
          <p:nvPr/>
        </p:nvSpPr>
        <p:spPr>
          <a:xfrm>
            <a:off x="1217187" y="5123210"/>
            <a:ext cx="209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с 18.10.2021**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A6AA2F-CC13-4897-96E9-9D31F43E8E0E}"/>
              </a:ext>
            </a:extLst>
          </p:cNvPr>
          <p:cNvSpPr txBox="1"/>
          <p:nvPr/>
        </p:nvSpPr>
        <p:spPr>
          <a:xfrm>
            <a:off x="3579369" y="5096447"/>
            <a:ext cx="826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 algn="just">
              <a:buFont typeface="Arial" panose="020B0604020202020204" pitchFamily="34" charset="0"/>
              <a:buChar char="•"/>
              <a:defRPr sz="13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marL="0" indent="0">
              <a:buNone/>
            </a:pPr>
            <a:r>
              <a:rPr lang="ru-RU" sz="1600" dirty="0"/>
              <a:t>наличие у граждан (за исключением лиц, не достигших возраста 18 лет): паспорта, документа</a:t>
            </a:r>
            <a:br>
              <a:rPr lang="ru-RU" sz="1600" dirty="0"/>
            </a:br>
            <a:r>
              <a:rPr lang="ru-RU" sz="1600" dirty="0"/>
              <a:t>о вакцинации либо о перенесенном заболевании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BE1CF47-A226-4EBB-83B3-3C7A301962E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0" y="5133740"/>
            <a:ext cx="523220" cy="5232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7805E5-6943-412F-9759-E261D6FF1853}"/>
              </a:ext>
            </a:extLst>
          </p:cNvPr>
          <p:cNvSpPr txBox="1"/>
          <p:nvPr/>
        </p:nvSpPr>
        <p:spPr>
          <a:xfrm>
            <a:off x="5808676" y="3557723"/>
            <a:ext cx="5543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25ABCB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ru-RU" sz="2200" dirty="0">
                <a:solidFill>
                  <a:srgbClr val="5BC4D5"/>
                </a:solidFill>
              </a:rPr>
              <a:t>соблюдение Рекомендаций </a:t>
            </a:r>
          </a:p>
          <a:p>
            <a:pPr algn="ctr"/>
            <a:r>
              <a:rPr lang="ru-RU" sz="2200" dirty="0">
                <a:solidFill>
                  <a:srgbClr val="5BC4D5"/>
                </a:solidFill>
              </a:rPr>
              <a:t>по предупреждению распространения новой коронавирусной инфекции COVID-19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5A7B8D-A0C3-49B3-853B-49AB431D03F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3" y="3774314"/>
            <a:ext cx="523220" cy="5232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028D943-34DA-47D8-A7CE-57CB76BDD2B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52" y="3634495"/>
            <a:ext cx="1405822" cy="114354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B898B9A-FA5B-4B2C-B15C-D122D1FD78BD}"/>
              </a:ext>
            </a:extLst>
          </p:cNvPr>
          <p:cNvSpPr txBox="1"/>
          <p:nvPr/>
        </p:nvSpPr>
        <p:spPr>
          <a:xfrm>
            <a:off x="908878" y="2246510"/>
            <a:ext cx="1065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и иные объекты, в которых оказываются подобные услуги, предусматривающие очное присутствие гражданина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A1F422-7590-40B5-BFBE-7D90E6AC119C}"/>
              </a:ext>
            </a:extLst>
          </p:cNvPr>
          <p:cNvSpPr txBox="1"/>
          <p:nvPr/>
        </p:nvSpPr>
        <p:spPr>
          <a:xfrm>
            <a:off x="433071" y="6059627"/>
            <a:ext cx="2950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 algn="just">
              <a:buFont typeface="Arial" panose="020B0604020202020204" pitchFamily="34" charset="0"/>
              <a:buChar char="•"/>
              <a:defRPr sz="13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marL="0" indent="0">
              <a:buNone/>
            </a:pPr>
            <a:r>
              <a:rPr lang="ru-RU" sz="1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*не распространяется на работу бань и саун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60409-B8B3-4BAB-951B-7FE20EACA7D3}"/>
              </a:ext>
            </a:extLst>
          </p:cNvPr>
          <p:cNvSpPr txBox="1"/>
          <p:nvPr/>
        </p:nvSpPr>
        <p:spPr>
          <a:xfrm>
            <a:off x="4783496" y="6095433"/>
            <a:ext cx="4665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 algn="just">
              <a:buFont typeface="Arial" panose="020B0604020202020204" pitchFamily="34" charset="0"/>
              <a:buChar char="•"/>
              <a:defRPr sz="13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marL="0" indent="0">
              <a:buNone/>
            </a:pPr>
            <a:r>
              <a:rPr lang="ru-RU" sz="1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**на парикмахерские не распространяется </a:t>
            </a:r>
          </a:p>
        </p:txBody>
      </p:sp>
    </p:spTree>
    <p:extLst>
      <p:ext uri="{BB962C8B-B14F-4D97-AF65-F5344CB8AC3E}">
        <p14:creationId xmlns:p14="http://schemas.microsoft.com/office/powerpoint/2010/main" val="85015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F171A33-8E86-4FB1-A9B4-E8B81677D572}"/>
              </a:ext>
            </a:extLst>
          </p:cNvPr>
          <p:cNvCxnSpPr>
            <a:cxnSpLocks/>
          </p:cNvCxnSpPr>
          <p:nvPr/>
        </p:nvCxnSpPr>
        <p:spPr>
          <a:xfrm flipH="1">
            <a:off x="365992" y="1074989"/>
            <a:ext cx="11460016" cy="0"/>
          </a:xfrm>
          <a:prstGeom prst="line">
            <a:avLst/>
          </a:prstGeom>
          <a:ln w="12700">
            <a:solidFill>
              <a:srgbClr val="005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71359D-233C-4F26-92F4-26F03E689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92" y="298192"/>
            <a:ext cx="2254050" cy="549529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BA65CE46-2CE6-41E1-AA9C-1CB7D11C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C8FC6CC5-5107-4AB5-ADC5-B91D0E541E78}" type="slidenum">
              <a:rPr lang="ru-RU" smtClean="0"/>
              <a:t>7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615639-765C-4E79-B800-2C84DC5B5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192000" cy="46515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34C75DB-8566-4604-AD58-F50FB187C8A8}"/>
              </a:ext>
            </a:extLst>
          </p:cNvPr>
          <p:cNvSpPr txBox="1"/>
          <p:nvPr/>
        </p:nvSpPr>
        <p:spPr>
          <a:xfrm>
            <a:off x="1364974" y="299054"/>
            <a:ext cx="946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Не приостанавливается </a:t>
            </a:r>
            <a:endParaRPr lang="ru-RU" sz="2800" dirty="0">
              <a:solidFill>
                <a:srgbClr val="005FB4"/>
              </a:solidFill>
              <a:latin typeface="Bahnschrift SemiCondense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89E9926-805E-423F-BA8F-4CBAC120EC6E}"/>
              </a:ext>
            </a:extLst>
          </p:cNvPr>
          <p:cNvSpPr txBox="1"/>
          <p:nvPr/>
        </p:nvSpPr>
        <p:spPr>
          <a:xfrm>
            <a:off x="754509" y="1834544"/>
            <a:ext cx="533206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3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Кружки, секции, иные досуговые мероприятия в центрах социального обслуживания населения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F6A83BE-2808-459F-B5DD-11A8D63967F3}"/>
              </a:ext>
            </a:extLst>
          </p:cNvPr>
          <p:cNvSpPr txBox="1"/>
          <p:nvPr/>
        </p:nvSpPr>
        <p:spPr>
          <a:xfrm>
            <a:off x="11352225" y="6358406"/>
            <a:ext cx="781467" cy="52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36D42F-2715-449C-B0D8-E305A1B1C04A}"/>
              </a:ext>
            </a:extLst>
          </p:cNvPr>
          <p:cNvSpPr txBox="1"/>
          <p:nvPr/>
        </p:nvSpPr>
        <p:spPr>
          <a:xfrm>
            <a:off x="815426" y="5209431"/>
            <a:ext cx="385418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При соблюдении условий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7805E5-6943-412F-9759-E261D6FF1853}"/>
              </a:ext>
            </a:extLst>
          </p:cNvPr>
          <p:cNvSpPr txBox="1"/>
          <p:nvPr/>
        </p:nvSpPr>
        <p:spPr>
          <a:xfrm>
            <a:off x="5716593" y="4773597"/>
            <a:ext cx="5920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25ABCB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ru-RU" sz="2200" dirty="0">
                <a:solidFill>
                  <a:srgbClr val="5BC4D5"/>
                </a:solidFill>
              </a:rPr>
              <a:t>соблюдение Рекомендаций </a:t>
            </a:r>
          </a:p>
          <a:p>
            <a:pPr algn="ctr"/>
            <a:r>
              <a:rPr lang="ru-RU" sz="2200" dirty="0">
                <a:solidFill>
                  <a:srgbClr val="5BC4D5"/>
                </a:solidFill>
              </a:rPr>
              <a:t>по предупреждению распространения новой коронавирусной инфекции COVID-19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B89AE8-9C93-48BD-A741-A251E84949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8" y="2060803"/>
            <a:ext cx="581341" cy="5813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956FE4F-172F-4FC8-AC4A-F8467378CE6A}"/>
              </a:ext>
            </a:extLst>
          </p:cNvPr>
          <p:cNvSpPr txBox="1"/>
          <p:nvPr/>
        </p:nvSpPr>
        <p:spPr>
          <a:xfrm>
            <a:off x="3876775" y="3921403"/>
            <a:ext cx="4438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0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Фотоателье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1819B0-B2B6-4203-B1D1-9068EAAE4E8F}"/>
              </a:ext>
            </a:extLst>
          </p:cNvPr>
          <p:cNvSpPr txBox="1"/>
          <p:nvPr/>
        </p:nvSpPr>
        <p:spPr>
          <a:xfrm>
            <a:off x="7262970" y="1284320"/>
            <a:ext cx="48071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00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sz="2500" dirty="0"/>
              <a:t>Мастерские по ремонту и (или) изготовлению мебели, по ремонту </a:t>
            </a:r>
          </a:p>
          <a:p>
            <a:r>
              <a:rPr lang="ru-RU" sz="2500" dirty="0"/>
              <a:t>и (или) пошиву обуви, объекты, оказывающие услуги по прокату, крашению одежды, мастерские </a:t>
            </a:r>
          </a:p>
          <a:p>
            <a:r>
              <a:rPr lang="ru-RU" sz="2500" dirty="0"/>
              <a:t>по ремонту и (или) пошиву одежды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EE7278-1B1C-4002-A8B2-5E8A4F045AA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66" y="2125389"/>
            <a:ext cx="689980" cy="6899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180C703-17C5-495A-A253-A8D82BFE5CA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45" y="3914072"/>
            <a:ext cx="773904" cy="5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5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5519B2-0825-42FF-88E5-4EE27703B2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57" y="4730742"/>
            <a:ext cx="1276350" cy="1038225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F171A33-8E86-4FB1-A9B4-E8B81677D572}"/>
              </a:ext>
            </a:extLst>
          </p:cNvPr>
          <p:cNvCxnSpPr>
            <a:cxnSpLocks/>
          </p:cNvCxnSpPr>
          <p:nvPr/>
        </p:nvCxnSpPr>
        <p:spPr>
          <a:xfrm flipH="1">
            <a:off x="365992" y="1074989"/>
            <a:ext cx="11460016" cy="0"/>
          </a:xfrm>
          <a:prstGeom prst="line">
            <a:avLst/>
          </a:prstGeom>
          <a:ln w="12700">
            <a:solidFill>
              <a:srgbClr val="005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71359D-233C-4F26-92F4-26F03E689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92" y="298192"/>
            <a:ext cx="2254050" cy="549529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BA65CE46-2CE6-41E1-AA9C-1CB7D11C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C8FC6CC5-5107-4AB5-ADC5-B91D0E541E78}" type="slidenum">
              <a:rPr lang="ru-RU" smtClean="0"/>
              <a:t>8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615639-765C-4E79-B800-2C84DC5B5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7"/>
            <a:ext cx="12192000" cy="65598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96FE8B0-6395-4511-8AB8-0DC0EF9EE833}"/>
              </a:ext>
            </a:extLst>
          </p:cNvPr>
          <p:cNvSpPr txBox="1"/>
          <p:nvPr/>
        </p:nvSpPr>
        <p:spPr>
          <a:xfrm>
            <a:off x="1316478" y="1550177"/>
            <a:ext cx="1096373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Перевозка пассажиров и багажа автомобильным транспортом по маршрутам регулярных перевозок в междугородном сообщении </a:t>
            </a:r>
          </a:p>
          <a:p>
            <a:pPr algn="ctr">
              <a:defRPr/>
            </a:pPr>
            <a:r>
              <a:rPr lang="ru-RU" sz="22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(со станции отправления в границах Волгоградской области) </a:t>
            </a:r>
          </a:p>
          <a:p>
            <a:pPr algn="ctr">
              <a:defRPr/>
            </a:pPr>
            <a:endParaRPr lang="ru-RU" sz="300" dirty="0">
              <a:solidFill>
                <a:srgbClr val="00B0F0"/>
              </a:solidFill>
              <a:latin typeface="Bahnschrift SemiCondense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F6A83BE-2808-459F-B5DD-11A8D63967F3}"/>
              </a:ext>
            </a:extLst>
          </p:cNvPr>
          <p:cNvSpPr txBox="1"/>
          <p:nvPr/>
        </p:nvSpPr>
        <p:spPr>
          <a:xfrm>
            <a:off x="11256808" y="6274918"/>
            <a:ext cx="781467" cy="52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A219015-F5F3-49A8-BD1E-004406A471AA}"/>
              </a:ext>
            </a:extLst>
          </p:cNvPr>
          <p:cNvSpPr txBox="1"/>
          <p:nvPr/>
        </p:nvSpPr>
        <p:spPr>
          <a:xfrm>
            <a:off x="3308369" y="311346"/>
            <a:ext cx="500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Приостановление</a:t>
            </a:r>
            <a:endParaRPr lang="ru-RU" sz="2800" dirty="0">
              <a:solidFill>
                <a:srgbClr val="005FB4"/>
              </a:solidFill>
              <a:latin typeface="Bahnschrift SemiCondense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C7B9D5-ED19-499B-BCBA-ABE3B801CF04}"/>
              </a:ext>
            </a:extLst>
          </p:cNvPr>
          <p:cNvSpPr txBox="1"/>
          <p:nvPr/>
        </p:nvSpPr>
        <p:spPr>
          <a:xfrm>
            <a:off x="3385988" y="3114508"/>
            <a:ext cx="85109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just">
              <a:buFont typeface="Arial" panose="020B0604020202020204" pitchFamily="34" charset="0"/>
              <a:buNone/>
              <a:defRPr sz="15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altLang="ru-RU" dirty="0"/>
              <a:t>Продажа (оформление) гражданам (за исключением лиц, не достигших возраста 18 лет) проездных документов (билетов);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4BB7CC-9089-4CC8-851C-C46B78D678DA}"/>
              </a:ext>
            </a:extLst>
          </p:cNvPr>
          <p:cNvSpPr txBox="1"/>
          <p:nvPr/>
        </p:nvSpPr>
        <p:spPr>
          <a:xfrm>
            <a:off x="295018" y="3338449"/>
            <a:ext cx="169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Запрещены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933C345-D783-47F6-9FDA-D2BC6CD74FC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63" y="3276893"/>
            <a:ext cx="523221" cy="523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231CD9-F1FC-41FB-B318-4936926AE051}"/>
              </a:ext>
            </a:extLst>
          </p:cNvPr>
          <p:cNvSpPr txBox="1"/>
          <p:nvPr/>
        </p:nvSpPr>
        <p:spPr>
          <a:xfrm>
            <a:off x="3377747" y="3789833"/>
            <a:ext cx="8448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just">
              <a:buFont typeface="Arial" panose="020B0604020202020204" pitchFamily="34" charset="0"/>
              <a:buNone/>
              <a:defRPr sz="15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altLang="ru-RU" dirty="0"/>
              <a:t>Оказание гражданам (за исключением лиц, не достигших возраста 18 лет) услуг по перевозке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08E934-44EE-4D46-85A7-5596166E715F}"/>
              </a:ext>
            </a:extLst>
          </p:cNvPr>
          <p:cNvSpPr txBox="1"/>
          <p:nvPr/>
        </p:nvSpPr>
        <p:spPr>
          <a:xfrm>
            <a:off x="-473317" y="4827985"/>
            <a:ext cx="322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Не запрещается при соблюдении условий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5DD1B0-F07E-4ADF-B235-3A0EC1784A2A}"/>
              </a:ext>
            </a:extLst>
          </p:cNvPr>
          <p:cNvSpPr txBox="1"/>
          <p:nvPr/>
        </p:nvSpPr>
        <p:spPr>
          <a:xfrm>
            <a:off x="3385988" y="4291639"/>
            <a:ext cx="8448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just">
              <a:buFont typeface="Arial" panose="020B0604020202020204" pitchFamily="34" charset="0"/>
              <a:buNone/>
              <a:defRPr sz="15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altLang="ru-RU" dirty="0"/>
              <a:t>Наличие у граждан (за исключением лиц, не достигших возраста 18 лет):</a:t>
            </a:r>
          </a:p>
          <a:p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документа, удостоверяющего личность,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документов о вакцинации либо о перенесенном заболевании или документа подтверждающего отрицательный результат лабораторного исследования на COVID-19, полученного не ранее чем </a:t>
            </a:r>
            <a:br>
              <a:rPr lang="ru-RU" altLang="ru-RU" dirty="0"/>
            </a:br>
            <a:r>
              <a:rPr lang="ru-RU" altLang="ru-RU" dirty="0"/>
              <a:t>за 72 часа до начала оказания услуг по перевозке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26264D-F3CA-4C9B-BAD1-ACA507D1B0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6" y="1802667"/>
            <a:ext cx="888669" cy="5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7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F171A33-8E86-4FB1-A9B4-E8B81677D572}"/>
              </a:ext>
            </a:extLst>
          </p:cNvPr>
          <p:cNvCxnSpPr>
            <a:cxnSpLocks/>
          </p:cNvCxnSpPr>
          <p:nvPr/>
        </p:nvCxnSpPr>
        <p:spPr>
          <a:xfrm flipH="1">
            <a:off x="365992" y="1074989"/>
            <a:ext cx="11460016" cy="0"/>
          </a:xfrm>
          <a:prstGeom prst="line">
            <a:avLst/>
          </a:prstGeom>
          <a:ln w="12700">
            <a:solidFill>
              <a:srgbClr val="005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71359D-233C-4F26-92F4-26F03E689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92" y="298192"/>
            <a:ext cx="2254050" cy="549529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BA65CE46-2CE6-41E1-AA9C-1CB7D11C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C8FC6CC5-5107-4AB5-ADC5-B91D0E541E78}" type="slidenum">
              <a:rPr lang="ru-RU" smtClean="0"/>
              <a:t>9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615639-765C-4E79-B800-2C84DC5B5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1210"/>
            <a:ext cx="12192000" cy="41474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34C75DB-8566-4604-AD58-F50FB187C8A8}"/>
              </a:ext>
            </a:extLst>
          </p:cNvPr>
          <p:cNvSpPr txBox="1"/>
          <p:nvPr/>
        </p:nvSpPr>
        <p:spPr>
          <a:xfrm>
            <a:off x="2280906" y="121660"/>
            <a:ext cx="94620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Предоставление государственных и муниципальных услуг </a:t>
            </a:r>
          </a:p>
          <a:p>
            <a:pPr algn="ctr">
              <a:defRPr/>
            </a:pPr>
            <a:r>
              <a:rPr lang="ru-RU" sz="2500" b="1" dirty="0">
                <a:solidFill>
                  <a:srgbClr val="005FB4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на базе сети МФЦ </a:t>
            </a:r>
            <a:endParaRPr lang="ru-RU" sz="2500" dirty="0">
              <a:solidFill>
                <a:srgbClr val="005FB4"/>
              </a:solidFill>
              <a:latin typeface="Bahnschrift SemiCondense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F6A83BE-2808-459F-B5DD-11A8D63967F3}"/>
              </a:ext>
            </a:extLst>
          </p:cNvPr>
          <p:cNvSpPr txBox="1"/>
          <p:nvPr/>
        </p:nvSpPr>
        <p:spPr>
          <a:xfrm>
            <a:off x="11352225" y="6379024"/>
            <a:ext cx="781467" cy="52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56FE4F-172F-4FC8-AC4A-F8467378CE6A}"/>
              </a:ext>
            </a:extLst>
          </p:cNvPr>
          <p:cNvSpPr txBox="1"/>
          <p:nvPr/>
        </p:nvSpPr>
        <p:spPr>
          <a:xfrm>
            <a:off x="289401" y="1153342"/>
            <a:ext cx="116131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Прием заявителей (за исключением лиц, не достигших возраста 18 лет) </a:t>
            </a:r>
          </a:p>
          <a:p>
            <a:pPr algn="ctr">
              <a:defRPr/>
            </a:pPr>
            <a:r>
              <a:rPr lang="ru-RU" sz="2400" dirty="0">
                <a:solidFill>
                  <a:srgbClr val="00B0F0"/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для предоставления и выдачи результата предоставления услуг осуществляется: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069F2B-CE99-45CF-8767-0F33B16EAA72}"/>
              </a:ext>
            </a:extLst>
          </p:cNvPr>
          <p:cNvSpPr txBox="1"/>
          <p:nvPr/>
        </p:nvSpPr>
        <p:spPr>
          <a:xfrm>
            <a:off x="2141338" y="3936060"/>
            <a:ext cx="8679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Предварительная запись в МФЦ организована следующими способами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A24A9F-F824-4BEE-91AE-14C16ECB659F}"/>
              </a:ext>
            </a:extLst>
          </p:cNvPr>
          <p:cNvSpPr txBox="1"/>
          <p:nvPr/>
        </p:nvSpPr>
        <p:spPr>
          <a:xfrm>
            <a:off x="1292622" y="4629559"/>
            <a:ext cx="10322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 algn="just">
              <a:buFont typeface="Arial" panose="020B0604020202020204" pitchFamily="34" charset="0"/>
              <a:buChar char="•"/>
              <a:defRPr sz="13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ru-RU" sz="1500" dirty="0"/>
              <a:t>посредством звонка на телефон горячей линии: 8 (8442) 92-40-14;</a:t>
            </a:r>
          </a:p>
          <a:p>
            <a:r>
              <a:rPr lang="ru-RU" sz="1500" dirty="0"/>
              <a:t>через Единый портал сети центров и офисов "Мои Документы" (МФЦ) Волгоградской области в разделе "Записаться на прием", в том числе заказав обратный звонок заявителю от оператора горячей линии;</a:t>
            </a:r>
          </a:p>
          <a:p>
            <a:r>
              <a:rPr lang="ru-RU" sz="1500" dirty="0"/>
              <a:t>через мобильное приложение МФЦ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sz="1500" dirty="0"/>
              <a:t>Запись на прием также доступна непосредственно в филиале МФЦ при обращении к консультанту на стойке информации.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A7FB4E5-DEFC-43E4-8002-1ABC925C41D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0" y="2647384"/>
            <a:ext cx="523220" cy="5232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438B409-8792-4C25-A3FE-4D8AF688360C}"/>
              </a:ext>
            </a:extLst>
          </p:cNvPr>
          <p:cNvSpPr txBox="1"/>
          <p:nvPr/>
        </p:nvSpPr>
        <p:spPr>
          <a:xfrm>
            <a:off x="963192" y="2647384"/>
            <a:ext cx="18844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Roboto" panose="02000000000000000000" pitchFamily="2" charset="0"/>
              </a:rPr>
              <a:t>с 21.10.2021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A3E7C6-830A-45E0-9511-6169FF085746}"/>
              </a:ext>
            </a:extLst>
          </p:cNvPr>
          <p:cNvSpPr txBox="1"/>
          <p:nvPr/>
        </p:nvSpPr>
        <p:spPr>
          <a:xfrm>
            <a:off x="2989963" y="2076752"/>
            <a:ext cx="87529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 algn="just">
              <a:buFont typeface="Arial" panose="020B0604020202020204" pitchFamily="34" charset="0"/>
              <a:buChar char="•"/>
              <a:defRPr sz="13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marL="0" indent="0">
              <a:buNone/>
            </a:pPr>
            <a:r>
              <a:rPr lang="ru-RU" sz="1700" dirty="0"/>
              <a:t>в очной форме ("живая очередь") при наличии документа, удостоверяющего личность, </a:t>
            </a:r>
            <a:br>
              <a:rPr lang="ru-RU" sz="1700" dirty="0"/>
            </a:br>
            <a:r>
              <a:rPr lang="ru-RU" sz="1700" dirty="0"/>
              <a:t>и  документов о вакцинации либо о перенесенном заболевании*;</a:t>
            </a:r>
          </a:p>
          <a:p>
            <a:pPr marL="0" indent="0">
              <a:buNone/>
            </a:pPr>
            <a:r>
              <a:rPr lang="ru-RU" sz="1700" dirty="0"/>
              <a:t>социальная дистанция;</a:t>
            </a:r>
          </a:p>
          <a:p>
            <a:pPr marL="0" indent="0">
              <a:buNone/>
            </a:pPr>
            <a:r>
              <a:rPr lang="ru-RU" sz="1700" dirty="0"/>
              <a:t>исключительно по предварительной записи – в случае отсутствия документов о вакцинации </a:t>
            </a:r>
            <a:br>
              <a:rPr lang="ru-RU" sz="1700" dirty="0"/>
            </a:br>
            <a:r>
              <a:rPr lang="ru-RU" sz="1700" dirty="0"/>
              <a:t>или о перенесенном заболевании;</a:t>
            </a:r>
          </a:p>
          <a:p>
            <a:pPr marL="0" indent="0">
              <a:buNone/>
            </a:pPr>
            <a:r>
              <a:rPr lang="ru-RU" sz="1700" dirty="0"/>
              <a:t>дезинфекция рук, измерение температуры тела граждан на входе в помещение МФЦ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B0AA33-CFB2-4EE2-AD21-CFADC3962C9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8" y="3802872"/>
            <a:ext cx="523220" cy="5232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2C3881C-57CA-48F2-91B2-1BA784EC2D58}"/>
              </a:ext>
            </a:extLst>
          </p:cNvPr>
          <p:cNvSpPr txBox="1"/>
          <p:nvPr/>
        </p:nvSpPr>
        <p:spPr>
          <a:xfrm>
            <a:off x="739271" y="6106887"/>
            <a:ext cx="2950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 algn="just">
              <a:buFont typeface="Arial" panose="020B0604020202020204" pitchFamily="34" charset="0"/>
              <a:buChar char="•"/>
              <a:defRPr sz="1300">
                <a:solidFill>
                  <a:srgbClr val="5BC4D5"/>
                </a:solidFill>
                <a:latin typeface="Bahnschrift SemiCondensed" panose="020B0502040204020203" pitchFamily="34" charset="0"/>
                <a:ea typeface="Roboto" panose="02000000000000000000" pitchFamily="2" charset="0"/>
              </a:defRPr>
            </a:lvl1pPr>
          </a:lstStyle>
          <a:p>
            <a:pPr marL="0" indent="0">
              <a:buNone/>
            </a:pPr>
            <a:r>
              <a:rPr lang="ru-RU" sz="1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*а также по предварительной записи</a:t>
            </a:r>
          </a:p>
        </p:txBody>
      </p:sp>
    </p:spTree>
    <p:extLst>
      <p:ext uri="{BB962C8B-B14F-4D97-AF65-F5344CB8AC3E}">
        <p14:creationId xmlns:p14="http://schemas.microsoft.com/office/powerpoint/2010/main" val="484703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ЦЭИ">
  <a:themeElements>
    <a:clrScheme name="Другая 3">
      <a:dk1>
        <a:srgbClr val="0070C0"/>
      </a:dk1>
      <a:lt1>
        <a:sysClr val="window" lastClr="FFFFFF"/>
      </a:lt1>
      <a:dk2>
        <a:srgbClr val="0070C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ЭИ" id="{182066AB-48BE-4E75-94A8-AF966EA5C1A7}" vid="{41984DAE-CB21-4FF7-9A0D-A075C309A651}"/>
    </a:ext>
  </a:extLst>
</a:theme>
</file>

<file path=ppt/theme/theme3.xml><?xml version="1.0" encoding="utf-8"?>
<a:theme xmlns:a="http://schemas.openxmlformats.org/drawingml/2006/main" name="1_ЦЭИ">
  <a:themeElements>
    <a:clrScheme name="Другая 3">
      <a:dk1>
        <a:srgbClr val="0070C0"/>
      </a:dk1>
      <a:lt1>
        <a:sysClr val="window" lastClr="FFFFFF"/>
      </a:lt1>
      <a:dk2>
        <a:srgbClr val="0070C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ЭИ" id="{182066AB-48BE-4E75-94A8-AF966EA5C1A7}" vid="{41984DAE-CB21-4FF7-9A0D-A075C309A651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14584</TotalTime>
  <Words>1581</Words>
  <Application>Microsoft Office PowerPoint</Application>
  <PresentationFormat>Широкоэкранный</PresentationFormat>
  <Paragraphs>188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Bahnschrift SemiCondensed</vt:lpstr>
      <vt:lpstr>Calibri</vt:lpstr>
      <vt:lpstr>Calibri Light</vt:lpstr>
      <vt:lpstr>Century Gothic</vt:lpstr>
      <vt:lpstr>Roboto</vt:lpstr>
      <vt:lpstr>Тема Office</vt:lpstr>
      <vt:lpstr>ЦЭИ</vt:lpstr>
      <vt:lpstr>1_ЦЭИ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Вишняков Дмитрий Александрович</dc:creator>
  <cp:lastModifiedBy>Лужанская Инна Евгеньевна</cp:lastModifiedBy>
  <cp:revision>598</cp:revision>
  <cp:lastPrinted>2021-10-28T06:42:05Z</cp:lastPrinted>
  <dcterms:created xsi:type="dcterms:W3CDTF">2021-07-20T06:53:38Z</dcterms:created>
  <dcterms:modified xsi:type="dcterms:W3CDTF">2021-10-30T13:12:07Z</dcterms:modified>
</cp:coreProperties>
</file>